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347" r:id="rId2"/>
    <p:sldId id="371" r:id="rId3"/>
    <p:sldId id="393" r:id="rId4"/>
    <p:sldId id="376" r:id="rId5"/>
    <p:sldId id="383" r:id="rId6"/>
    <p:sldId id="387" r:id="rId7"/>
    <p:sldId id="388" r:id="rId8"/>
    <p:sldId id="390" r:id="rId9"/>
    <p:sldId id="377" r:id="rId10"/>
    <p:sldId id="380" r:id="rId11"/>
    <p:sldId id="445" r:id="rId12"/>
    <p:sldId id="447" r:id="rId13"/>
    <p:sldId id="446" r:id="rId14"/>
    <p:sldId id="374" r:id="rId15"/>
    <p:sldId id="394" r:id="rId16"/>
    <p:sldId id="395" r:id="rId17"/>
    <p:sldId id="396" r:id="rId18"/>
    <p:sldId id="451" r:id="rId19"/>
    <p:sldId id="459" r:id="rId20"/>
    <p:sldId id="460" r:id="rId21"/>
    <p:sldId id="461" r:id="rId22"/>
    <p:sldId id="462" r:id="rId23"/>
    <p:sldId id="463" r:id="rId24"/>
    <p:sldId id="450" r:id="rId25"/>
    <p:sldId id="456" r:id="rId26"/>
    <p:sldId id="464" r:id="rId27"/>
    <p:sldId id="465" r:id="rId28"/>
    <p:sldId id="453" r:id="rId29"/>
    <p:sldId id="448" r:id="rId30"/>
    <p:sldId id="457" r:id="rId31"/>
    <p:sldId id="412" r:id="rId32"/>
    <p:sldId id="413" r:id="rId33"/>
    <p:sldId id="414" r:id="rId34"/>
    <p:sldId id="398" r:id="rId35"/>
    <p:sldId id="399" r:id="rId36"/>
    <p:sldId id="267" r:id="rId37"/>
    <p:sldId id="406" r:id="rId38"/>
    <p:sldId id="266" r:id="rId39"/>
    <p:sldId id="268" r:id="rId40"/>
    <p:sldId id="408" r:id="rId41"/>
    <p:sldId id="265" r:id="rId42"/>
    <p:sldId id="363" r:id="rId43"/>
    <p:sldId id="410" r:id="rId44"/>
    <p:sldId id="369" r:id="rId45"/>
    <p:sldId id="370" r:id="rId46"/>
    <p:sldId id="417" r:id="rId47"/>
    <p:sldId id="418" r:id="rId48"/>
    <p:sldId id="422" r:id="rId49"/>
    <p:sldId id="421" r:id="rId50"/>
    <p:sldId id="360" r:id="rId51"/>
    <p:sldId id="365" r:id="rId52"/>
    <p:sldId id="439" r:id="rId53"/>
    <p:sldId id="44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34713-AEF4-B149-BF89-8778A41DFD04}">
          <p14:sldIdLst>
            <p14:sldId id="347"/>
            <p14:sldId id="371"/>
          </p14:sldIdLst>
        </p14:section>
        <p14:section name="Learning for Systems" id="{1E1EF466-F79C-B64F-84EA-E7DEF2F1F705}">
          <p14:sldIdLst>
            <p14:sldId id="393"/>
          </p14:sldIdLst>
        </p14:section>
        <p14:section name="Paris" id="{C69391C7-2885-E84B-9727-F54044CF98FE}">
          <p14:sldIdLst>
            <p14:sldId id="376"/>
            <p14:sldId id="383"/>
            <p14:sldId id="387"/>
            <p14:sldId id="388"/>
            <p14:sldId id="390"/>
          </p14:sldIdLst>
        </p14:section>
        <p14:section name="Hemingway" id="{806503D4-C44F-F645-B18E-732E1394ED60}">
          <p14:sldIdLst>
            <p14:sldId id="377"/>
            <p14:sldId id="380"/>
          </p14:sldIdLst>
        </p14:section>
        <p14:section name="Deep Code Completion" id="{35461DB7-968B-C543-959E-2FB93CDB5512}">
          <p14:sldIdLst>
            <p14:sldId id="445"/>
            <p14:sldId id="447"/>
            <p14:sldId id="446"/>
          </p14:sldIdLst>
        </p14:section>
        <p14:section name="Systems for Learning" id="{37DCDB21-63F8-3249-976D-08B36043BF47}">
          <p14:sldIdLst>
            <p14:sldId id="374"/>
            <p14:sldId id="394"/>
            <p14:sldId id="395"/>
            <p14:sldId id="396"/>
          </p14:sldIdLst>
        </p14:section>
        <p14:section name="Spark" id="{EA2D778A-9504-2B49-8F6D-B40236D4712F}">
          <p14:sldIdLst>
            <p14:sldId id="451"/>
            <p14:sldId id="459"/>
            <p14:sldId id="460"/>
            <p14:sldId id="461"/>
          </p14:sldIdLst>
        </p14:section>
        <p14:section name="Keystone ML" id="{F2713736-5BF1-3943-9513-EBD5EFDCB030}">
          <p14:sldIdLst>
            <p14:sldId id="462"/>
            <p14:sldId id="463"/>
          </p14:sldIdLst>
        </p14:section>
        <p14:section name="GraphX" id="{9625CA7A-9744-5044-A0E1-959C02B8AB97}">
          <p14:sldIdLst>
            <p14:sldId id="450"/>
            <p14:sldId id="456"/>
          </p14:sldIdLst>
        </p14:section>
        <p14:section name="Concurrency Control" id="{02E57A4C-B7D0-1F48-88D5-52182600BA00}">
          <p14:sldIdLst>
            <p14:sldId id="464"/>
            <p14:sldId id="465"/>
          </p14:sldIdLst>
        </p14:section>
        <p14:section name="CoCoA" id="{78BC5B4A-D065-4443-ACF4-927E1084289B}">
          <p14:sldIdLst>
            <p14:sldId id="453"/>
            <p14:sldId id="448"/>
          </p14:sldIdLst>
        </p14:section>
        <p14:section name="temgen" id="{0721AECE-B4F6-CA4B-A814-37A5B5169659}">
          <p14:sldIdLst>
            <p14:sldId id="457"/>
            <p14:sldId id="412"/>
            <p14:sldId id="413"/>
            <p14:sldId id="414"/>
          </p14:sldIdLst>
        </p14:section>
        <p14:section name="clipper -&gt; RISE" id="{D7C369D9-5BC2-9047-A0BF-9B45F223BF0D}">
          <p14:sldIdLst>
            <p14:sldId id="398"/>
            <p14:sldId id="399"/>
            <p14:sldId id="267"/>
            <p14:sldId id="406"/>
            <p14:sldId id="266"/>
            <p14:sldId id="268"/>
            <p14:sldId id="408"/>
            <p14:sldId id="265"/>
            <p14:sldId id="363"/>
            <p14:sldId id="410"/>
            <p14:sldId id="369"/>
            <p14:sldId id="370"/>
            <p14:sldId id="417"/>
            <p14:sldId id="418"/>
            <p14:sldId id="422"/>
            <p14:sldId id="421"/>
            <p14:sldId id="360"/>
            <p14:sldId id="365"/>
            <p14:sldId id="439"/>
            <p14:sldId id="440"/>
          </p14:sldIdLst>
        </p14:section>
        <p14:section name="scratch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83540"/>
  </p:normalViewPr>
  <p:slideViewPr>
    <p:cSldViewPr snapToGrid="0" snapToObjects="1">
      <p:cViewPr>
        <p:scale>
          <a:sx n="110" d="100"/>
          <a:sy n="110" d="100"/>
        </p:scale>
        <p:origin x="3760" y="157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994323072683"/>
          <c:y val="0.0656129326326144"/>
          <c:w val="0.587781641485502"/>
          <c:h val="0.7036506699357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10.0</c:v>
                </c:pt>
                <c:pt idx="2">
                  <c:v>20.0</c:v>
                </c:pt>
                <c:pt idx="3">
                  <c:v>30.0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1.966666666666667</c:v>
                </c:pt>
                <c:pt idx="1">
                  <c:v>20.46666666666666</c:v>
                </c:pt>
                <c:pt idx="2">
                  <c:v>38.96666666666599</c:v>
                </c:pt>
                <c:pt idx="3">
                  <c:v>57.46666666666599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10.0</c:v>
                </c:pt>
                <c:pt idx="2">
                  <c:v>20.0</c:v>
                </c:pt>
                <c:pt idx="3">
                  <c:v>30.0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1.316666666666667</c:v>
                </c:pt>
                <c:pt idx="1">
                  <c:v>1.483333333333333</c:v>
                </c:pt>
                <c:pt idx="2">
                  <c:v>1.65</c:v>
                </c:pt>
                <c:pt idx="3">
                  <c:v>1.816666666666667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5332816"/>
        <c:axId val="1693698896"/>
      </c:barChart>
      <c:catAx>
        <c:axId val="1925332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Iterations</a:t>
                </a:r>
              </a:p>
            </c:rich>
          </c:tx>
          <c:layout>
            <c:manualLayout>
              <c:xMode val="edge"/>
              <c:yMode val="edge"/>
              <c:x val="0.323599252742854"/>
              <c:y val="0.8793193327667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93698896"/>
        <c:crosses val="autoZero"/>
        <c:auto val="1"/>
        <c:lblAlgn val="ctr"/>
        <c:lblOffset val="100"/>
        <c:noMultiLvlLbl val="0"/>
      </c:catAx>
      <c:valAx>
        <c:axId val="1693698896"/>
        <c:scaling>
          <c:orientation val="minMax"/>
          <c:max val="6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Running Time </a:t>
                </a:r>
                <a:r>
                  <a:rPr lang="en-US" dirty="0" smtClean="0"/>
                  <a:t>(min)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528650956644898"/>
              <c:y val="0.1586689640047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253328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9490914067921"/>
          <c:y val="0.344625097963343"/>
          <c:w val="0.180050796000916"/>
          <c:h val="0.14149300851090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Tai_K/0/1/0/all/0/1" TargetMode="External"/><Relationship Id="rId4" Type="http://schemas.openxmlformats.org/officeDocument/2006/relationships/hyperlink" Target="http://arxiv.org/find/cs/1/au:+Socher_R/0/1/0/all/0/1" TargetMode="External"/><Relationship Id="rId5" Type="http://schemas.openxmlformats.org/officeDocument/2006/relationships/hyperlink" Target="http://arxiv.org/find/cs/1/au:+Manning_C/0/1/0/all/0/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Tai_K/0/1/0/all/0/1" TargetMode="External"/><Relationship Id="rId4" Type="http://schemas.openxmlformats.org/officeDocument/2006/relationships/hyperlink" Target="http://arxiv.org/find/cs/1/au:+Socher_R/0/1/0/all/0/1" TargetMode="External"/><Relationship Id="rId5" Type="http://schemas.openxmlformats.org/officeDocument/2006/relationships/hyperlink" Target="http://arxiv.org/find/cs/1/au:+Manning_C/0/1/0/all/0/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idea: add</a:t>
            </a:r>
            <a:r>
              <a:rPr lang="en-US" baseline="0" dirty="0" smtClean="0"/>
              <a:t> “variables” to the “functions” in functional programming</a:t>
            </a:r>
            <a:endParaRPr lang="en-US" dirty="0" smtClean="0"/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E12695-0717-744A-A738-2CC9BB29FA2B}" type="slidenum">
              <a:rPr lang="en-US" smtClean="0"/>
              <a:pPr/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55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for a 29 GB dataset on 20 EC2 m1.xlarge machines (4 cores each)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28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1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09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0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2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45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2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9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3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5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1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3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7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16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3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11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19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2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072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Improved Semantic Representations From Tree-Structured Long Short-Term Memory Networks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Kai Sheng Tai,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Richard Socher,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Christopher D. Manning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Improved Semantic Representations From Tree-Structured Long Short-Term Memory Networks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Kai Sheng Tai,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Richard Socher,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Christopher D. Manning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Note that dataset is reused on each gradient computation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76D692-9537-2146-850C-795FF5B11730}" type="slidenum">
              <a:rPr lang="en-US" smtClean="0"/>
              <a:pPr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956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11/3/16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8.tiff"/><Relationship Id="rId9" Type="http://schemas.openxmlformats.org/officeDocument/2006/relationships/image" Target="../media/image29.emf"/><Relationship Id="rId10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6.emf"/><Relationship Id="rId5" Type="http://schemas.openxmlformats.org/officeDocument/2006/relationships/image" Target="../media/image33.png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em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Relationship Id="rId11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8" Type="http://schemas.openxmlformats.org/officeDocument/2006/relationships/image" Target="../media/image41.tiff"/><Relationship Id="rId9" Type="http://schemas.openxmlformats.org/officeDocument/2006/relationships/image" Target="../media/image42.tiff"/><Relationship Id="rId10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png"/><Relationship Id="rId9" Type="http://schemas.microsoft.com/office/2007/relationships/hdphoto" Target="../media/hdphoto1.wdp"/><Relationship Id="rId10" Type="http://schemas.openxmlformats.org/officeDocument/2006/relationships/image" Target="../media/image5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microsoft.com/office/2007/relationships/hdphoto" Target="../media/hdphoto2.wdp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cbrise.github.io/cs294-rise-fa16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17059" y="4890925"/>
            <a:ext cx="12191999" cy="121976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Joseph E. Gonzalez</a:t>
            </a:r>
          </a:p>
          <a:p>
            <a:r>
              <a:rPr lang="en-US" dirty="0" smtClean="0"/>
              <a:t>Asst. Professor, UC Berkeley</a:t>
            </a:r>
          </a:p>
          <a:p>
            <a:r>
              <a:rPr lang="en-US" dirty="0" smtClean="0">
                <a:hlinkClick r:id="rId2"/>
              </a:rPr>
              <a:t>jegonzal@cs.berkeley.edu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" y="617867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80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80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332" y="2032849"/>
            <a:ext cx="1142133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Research at the Intersection of</a:t>
            </a:r>
            <a:b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54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Machine Learning</a:t>
            </a:r>
            <a:r>
              <a:rPr lang="en-US" sz="5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&amp; </a:t>
            </a:r>
            <a:r>
              <a:rPr lang="en-US" sz="54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Data </a:t>
            </a:r>
            <a:r>
              <a:rPr lang="en-US" sz="54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</a:p>
          <a:p>
            <a:pPr algn="ctr"/>
            <a:r>
              <a:rPr lang="en-US" sz="5400" dirty="0" smtClean="0">
                <a:latin typeface="Helvetica Neue" charset="0"/>
                <a:ea typeface="Helvetica Neue" charset="0"/>
                <a:cs typeface="Helvetica Neue" charset="0"/>
              </a:rPr>
              <a:t>in the                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 descr="amplab_hir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113" y="3427868"/>
            <a:ext cx="3838433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09273"/>
            <a:ext cx="6046470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Hemingway</a:t>
            </a:r>
            <a:r>
              <a:rPr lang="en-US" sz="3600" baseline="30000" dirty="0" smtClean="0"/>
              <a:t>*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Modeling Throughput and </a:t>
            </a:r>
            <a:br>
              <a:rPr lang="en-US" sz="3600" dirty="0" smtClean="0"/>
            </a:br>
            <a:r>
              <a:rPr lang="en-US" sz="3600" dirty="0" smtClean="0"/>
              <a:t>Convergence for ML Workloads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98" y="2248150"/>
            <a:ext cx="11414760" cy="2454479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065" y="2092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85" y="228283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994" y="228283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8740" y="1593783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6394" y="1593783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8011" y="1593783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Zheng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76856" y="4156452"/>
            <a:ext cx="3992226" cy="707886"/>
            <a:chOff x="1178308" y="4678963"/>
            <a:chExt cx="3992226" cy="707886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12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2000" b="1" i="1" dirty="0" err="1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2000" b="1" i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295956" y="4933409"/>
            <a:ext cx="3697968" cy="707886"/>
            <a:chOff x="1597408" y="5455920"/>
            <a:chExt cx="3697968" cy="7078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8376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2000" b="1" i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344" y="4254087"/>
            <a:ext cx="4787900" cy="469900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4802952" y="4108817"/>
            <a:ext cx="381943" cy="1537397"/>
          </a:xfrm>
          <a:prstGeom prst="rightBrace">
            <a:avLst>
              <a:gd name="adj1" fmla="val 8333"/>
              <a:gd name="adj2" fmla="val 2451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51103" y="4985400"/>
            <a:ext cx="6370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long does it take to get to a given loss?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Given a time budget and number of cores </a:t>
            </a:r>
            <a:b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algorithm will give the best result?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67884" y="6571622"/>
            <a:ext cx="360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Ernest paper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0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 smtClean="0"/>
              <a:t>Predict large code fragments</a:t>
            </a:r>
          </a:p>
          <a:p>
            <a:r>
              <a:rPr lang="en-US" dirty="0" smtClean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Programs are more tree shaped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171" y="4200374"/>
            <a:ext cx="3233651" cy="8120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03050" y="3241306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15821" y="3246691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42908" y="3675848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26034" y="3681820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37769" y="409653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351895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021035" y="536997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976951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0295754" y="4951336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8670698" y="4951336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033092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8694359" y="3695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7564708" y="4532701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9" grpId="0"/>
      <p:bldP spid="32" grpId="0"/>
      <p:bldP spid="36" grpId="0"/>
      <p:bldP spid="54" grpId="0"/>
      <p:bldP spid="61" grpId="0"/>
      <p:bldP spid="84" grpId="0"/>
      <p:bldP spid="96" grpId="0"/>
      <p:bldP spid="99" grpId="0"/>
      <p:bldP spid="102" grpId="0"/>
      <p:bldP spid="103" grpId="0"/>
      <p:bldP spid="138" grpId="0"/>
      <p:bldP spid="1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 smtClean="0"/>
              <a:t>Predict large code fragments</a:t>
            </a:r>
          </a:p>
          <a:p>
            <a:r>
              <a:rPr lang="en-US" dirty="0" smtClean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Programs are more tree shaped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171" y="4200374"/>
            <a:ext cx="3233651" cy="81207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947319" y="2867233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37917" y="328055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cxnSp>
        <p:nvCxnSpPr>
          <p:cNvPr id="27" name="Elbow Connector 26"/>
          <p:cNvCxnSpPr>
            <a:stCxn id="42" idx="2"/>
            <a:endCxn id="44" idx="1"/>
          </p:cNvCxnSpPr>
          <p:nvPr/>
        </p:nvCxnSpPr>
        <p:spPr>
          <a:xfrm rot="16200000" flipH="1">
            <a:off x="8170077" y="2912771"/>
            <a:ext cx="213269" cy="922411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92960" y="366745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cxnSp>
        <p:nvCxnSpPr>
          <p:cNvPr id="29" name="Elbow Connector 28"/>
          <p:cNvCxnSpPr>
            <a:stCxn id="42" idx="2"/>
          </p:cNvCxnSpPr>
          <p:nvPr/>
        </p:nvCxnSpPr>
        <p:spPr>
          <a:xfrm rot="16200000" flipH="1">
            <a:off x="7654152" y="3428697"/>
            <a:ext cx="600163" cy="27745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18939" y="3799548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cxnSp>
        <p:nvCxnSpPr>
          <p:cNvPr id="31" name="Elbow Connector 30"/>
          <p:cNvCxnSpPr/>
          <p:nvPr/>
        </p:nvCxnSpPr>
        <p:spPr>
          <a:xfrm>
            <a:off x="8559754" y="3867506"/>
            <a:ext cx="459185" cy="13209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831707" y="4240842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618105" y="4575312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8118328" y="4275590"/>
            <a:ext cx="707806" cy="291748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6200000" flipH="1">
            <a:off x="8474589" y="4083779"/>
            <a:ext cx="373918" cy="34031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rot="16200000" flipH="1">
            <a:off x="7524164" y="4869753"/>
            <a:ext cx="2178811" cy="57442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900782" y="6046317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882445" y="518548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9797974" y="567742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797974" y="532440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269404" y="4841008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cxnSp>
        <p:nvCxnSpPr>
          <p:cNvPr id="44" name="Elbow Connector 43"/>
          <p:cNvCxnSpPr/>
          <p:nvPr/>
        </p:nvCxnSpPr>
        <p:spPr>
          <a:xfrm>
            <a:off x="8943835" y="4775367"/>
            <a:ext cx="325569" cy="2656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H="1">
            <a:off x="8626647" y="5129744"/>
            <a:ext cx="410120" cy="10147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9208175" y="5385542"/>
            <a:ext cx="589799" cy="1389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H="1">
            <a:off x="9275703" y="5355204"/>
            <a:ext cx="291879" cy="75266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673523" y="3456500"/>
            <a:ext cx="1101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Parse</a:t>
            </a:r>
          </a:p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Tree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4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3836" y="3840940"/>
            <a:ext cx="3468294" cy="2246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/>
              <a:t>Predict large code </a:t>
            </a:r>
            <a:r>
              <a:rPr lang="en-US" dirty="0" smtClean="0"/>
              <a:t>fragments</a:t>
            </a:r>
          </a:p>
          <a:p>
            <a:r>
              <a:rPr lang="en-US" dirty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Exploring </a:t>
            </a:r>
            <a:r>
              <a:rPr lang="en-US" dirty="0"/>
              <a:t>Tree </a:t>
            </a:r>
            <a:r>
              <a:rPr lang="en-US" dirty="0" smtClean="0"/>
              <a:t>LSTMs</a:t>
            </a:r>
          </a:p>
          <a:p>
            <a:pPr lvl="1"/>
            <a:r>
              <a:rPr lang="en-US" dirty="0" smtClean="0"/>
              <a:t>Issue:</a:t>
            </a:r>
            <a:r>
              <a:rPr lang="en-US" dirty="0" smtClean="0">
                <a:sym typeface="Wingdings"/>
              </a:rPr>
              <a:t> dependencies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flow in both directions</a:t>
            </a:r>
            <a:endParaRPr lang="en-US" dirty="0" smtClean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47319" y="2867233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37917" y="328055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cxnSp>
        <p:nvCxnSpPr>
          <p:cNvPr id="30" name="Elbow Connector 29"/>
          <p:cNvCxnSpPr>
            <a:stCxn id="17" idx="2"/>
            <a:endCxn id="19" idx="1"/>
          </p:cNvCxnSpPr>
          <p:nvPr/>
        </p:nvCxnSpPr>
        <p:spPr>
          <a:xfrm rot="16200000" flipH="1">
            <a:off x="8170077" y="2912771"/>
            <a:ext cx="213269" cy="922411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92960" y="366745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cxnSp>
        <p:nvCxnSpPr>
          <p:cNvPr id="38" name="Elbow Connector 37"/>
          <p:cNvCxnSpPr>
            <a:stCxn id="17" idx="2"/>
            <a:endCxn id="32" idx="1"/>
          </p:cNvCxnSpPr>
          <p:nvPr/>
        </p:nvCxnSpPr>
        <p:spPr>
          <a:xfrm rot="16200000" flipH="1">
            <a:off x="7654152" y="3428697"/>
            <a:ext cx="600163" cy="27745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018939" y="3799548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cxnSp>
        <p:nvCxnSpPr>
          <p:cNvPr id="43" name="Elbow Connector 42"/>
          <p:cNvCxnSpPr>
            <a:stCxn id="32" idx="3"/>
            <a:endCxn id="36" idx="1"/>
          </p:cNvCxnSpPr>
          <p:nvPr/>
        </p:nvCxnSpPr>
        <p:spPr>
          <a:xfrm>
            <a:off x="8559754" y="3867506"/>
            <a:ext cx="459185" cy="13209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831707" y="4240842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618105" y="4575312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cxnSp>
        <p:nvCxnSpPr>
          <p:cNvPr id="62" name="Elbow Connector 61"/>
          <p:cNvCxnSpPr>
            <a:stCxn id="32" idx="2"/>
            <a:endCxn id="61" idx="1"/>
          </p:cNvCxnSpPr>
          <p:nvPr/>
        </p:nvCxnSpPr>
        <p:spPr>
          <a:xfrm rot="16200000" flipH="1">
            <a:off x="8118328" y="4275590"/>
            <a:ext cx="707806" cy="291748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endCxn id="54" idx="1"/>
          </p:cNvCxnSpPr>
          <p:nvPr/>
        </p:nvCxnSpPr>
        <p:spPr>
          <a:xfrm rot="16200000" flipH="1">
            <a:off x="8474589" y="4083779"/>
            <a:ext cx="373918" cy="34031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32" idx="2"/>
            <a:endCxn id="84" idx="1"/>
          </p:cNvCxnSpPr>
          <p:nvPr/>
        </p:nvCxnSpPr>
        <p:spPr>
          <a:xfrm rot="16200000" flipH="1">
            <a:off x="7524164" y="4869753"/>
            <a:ext cx="2178811" cy="57442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900782" y="6046317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882445" y="518548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797974" y="567742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797974" y="532440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269404" y="4841008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cxnSp>
        <p:nvCxnSpPr>
          <p:cNvPr id="104" name="Elbow Connector 103"/>
          <p:cNvCxnSpPr>
            <a:stCxn id="61" idx="3"/>
            <a:endCxn id="103" idx="1"/>
          </p:cNvCxnSpPr>
          <p:nvPr/>
        </p:nvCxnSpPr>
        <p:spPr>
          <a:xfrm>
            <a:off x="8943835" y="4775367"/>
            <a:ext cx="325569" cy="2656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61" idx="2"/>
            <a:endCxn id="96" idx="1"/>
          </p:cNvCxnSpPr>
          <p:nvPr/>
        </p:nvCxnSpPr>
        <p:spPr>
          <a:xfrm rot="16200000" flipH="1">
            <a:off x="8626647" y="5129744"/>
            <a:ext cx="410120" cy="10147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96" idx="3"/>
            <a:endCxn id="102" idx="1"/>
          </p:cNvCxnSpPr>
          <p:nvPr/>
        </p:nvCxnSpPr>
        <p:spPr>
          <a:xfrm>
            <a:off x="9208175" y="5385542"/>
            <a:ext cx="589799" cy="1389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96" idx="2"/>
            <a:endCxn id="99" idx="1"/>
          </p:cNvCxnSpPr>
          <p:nvPr/>
        </p:nvCxnSpPr>
        <p:spPr>
          <a:xfrm rot="16200000" flipH="1">
            <a:off x="9275703" y="5355204"/>
            <a:ext cx="291879" cy="75266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74" y="4221289"/>
            <a:ext cx="2819425" cy="70804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408262" y="4518162"/>
            <a:ext cx="3231725" cy="1082220"/>
            <a:chOff x="4408262" y="4518162"/>
            <a:chExt cx="3231725" cy="1082220"/>
          </a:xfrm>
        </p:grpSpPr>
        <p:sp>
          <p:nvSpPr>
            <p:cNvPr id="16" name="Freeform 15"/>
            <p:cNvSpPr/>
            <p:nvPr/>
          </p:nvSpPr>
          <p:spPr>
            <a:xfrm>
              <a:off x="4754879" y="4518162"/>
              <a:ext cx="2394065" cy="943300"/>
            </a:xfrm>
            <a:custGeom>
              <a:avLst/>
              <a:gdLst>
                <a:gd name="connsiteX0" fmla="*/ 0 w 2219498"/>
                <a:gd name="connsiteY0" fmla="*/ 508887 h 1082465"/>
                <a:gd name="connsiteX1" fmla="*/ 623455 w 2219498"/>
                <a:gd name="connsiteY1" fmla="*/ 18436 h 1082465"/>
                <a:gd name="connsiteX2" fmla="*/ 2219498 w 2219498"/>
                <a:gd name="connsiteY2" fmla="*/ 1082465 h 1082465"/>
                <a:gd name="connsiteX0" fmla="*/ 0 w 2219498"/>
                <a:gd name="connsiteY0" fmla="*/ 426031 h 999609"/>
                <a:gd name="connsiteX1" fmla="*/ 731520 w 2219498"/>
                <a:gd name="connsiteY1" fmla="*/ 23749 h 999609"/>
                <a:gd name="connsiteX2" fmla="*/ 2219498 w 2219498"/>
                <a:gd name="connsiteY2" fmla="*/ 999609 h 999609"/>
                <a:gd name="connsiteX0" fmla="*/ 0 w 2219498"/>
                <a:gd name="connsiteY0" fmla="*/ 402552 h 976130"/>
                <a:gd name="connsiteX1" fmla="*/ 731520 w 2219498"/>
                <a:gd name="connsiteY1" fmla="*/ 270 h 976130"/>
                <a:gd name="connsiteX2" fmla="*/ 2219498 w 2219498"/>
                <a:gd name="connsiteY2" fmla="*/ 976130 h 976130"/>
                <a:gd name="connsiteX0" fmla="*/ 0 w 2219498"/>
                <a:gd name="connsiteY0" fmla="*/ 393736 h 967314"/>
                <a:gd name="connsiteX1" fmla="*/ 631767 w 2219498"/>
                <a:gd name="connsiteY1" fmla="*/ 272 h 967314"/>
                <a:gd name="connsiteX2" fmla="*/ 2219498 w 2219498"/>
                <a:gd name="connsiteY2" fmla="*/ 967314 h 967314"/>
                <a:gd name="connsiteX0" fmla="*/ 0 w 2327563"/>
                <a:gd name="connsiteY0" fmla="*/ 366345 h 1001641"/>
                <a:gd name="connsiteX1" fmla="*/ 739832 w 2327563"/>
                <a:gd name="connsiteY1" fmla="*/ 34599 h 1001641"/>
                <a:gd name="connsiteX2" fmla="*/ 2327563 w 2327563"/>
                <a:gd name="connsiteY2" fmla="*/ 1001641 h 1001641"/>
                <a:gd name="connsiteX0" fmla="*/ 0 w 2327563"/>
                <a:gd name="connsiteY0" fmla="*/ 359550 h 994846"/>
                <a:gd name="connsiteX1" fmla="*/ 739832 w 2327563"/>
                <a:gd name="connsiteY1" fmla="*/ 27804 h 994846"/>
                <a:gd name="connsiteX2" fmla="*/ 2327563 w 2327563"/>
                <a:gd name="connsiteY2" fmla="*/ 994846 h 994846"/>
                <a:gd name="connsiteX0" fmla="*/ 0 w 2394065"/>
                <a:gd name="connsiteY0" fmla="*/ 329951 h 1000513"/>
                <a:gd name="connsiteX1" fmla="*/ 806334 w 2394065"/>
                <a:gd name="connsiteY1" fmla="*/ 33471 h 1000513"/>
                <a:gd name="connsiteX2" fmla="*/ 2394065 w 2394065"/>
                <a:gd name="connsiteY2" fmla="*/ 1000513 h 10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4065" h="1000513">
                  <a:moveTo>
                    <a:pt x="0" y="329951"/>
                  </a:moveTo>
                  <a:cubicBezTo>
                    <a:pt x="168333" y="107462"/>
                    <a:pt x="407323" y="-78289"/>
                    <a:pt x="806334" y="33471"/>
                  </a:cubicBezTo>
                  <a:cubicBezTo>
                    <a:pt x="1205345" y="145231"/>
                    <a:pt x="2394065" y="1000513"/>
                    <a:pt x="2394065" y="1000513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57849" y="5425814"/>
              <a:ext cx="482138" cy="1745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08262" y="4849321"/>
              <a:ext cx="482138" cy="1745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673523" y="3456500"/>
            <a:ext cx="1101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Parse</a:t>
            </a:r>
          </a:p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Tree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7887" y="6606648"/>
            <a:ext cx="11069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Kai Sheng Tai, Richard 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Socher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, Christopher D. </a:t>
            </a:r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Manning. </a:t>
            </a:r>
            <a:r>
              <a:rPr lang="en-US" sz="1100" i="1" dirty="0" smtClean="0">
                <a:latin typeface="Helvetica Neue" charset="0"/>
                <a:ea typeface="Helvetica Neue" charset="0"/>
                <a:cs typeface="Helvetica Neue" charset="0"/>
              </a:rPr>
              <a:t> “Improved </a:t>
            </a:r>
            <a:r>
              <a:rPr lang="en-US" sz="1100" i="1" dirty="0">
                <a:latin typeface="Helvetica Neue" charset="0"/>
                <a:ea typeface="Helvetica Neue" charset="0"/>
                <a:cs typeface="Helvetica Neue" charset="0"/>
              </a:rPr>
              <a:t>Semantic Representations From Tree-Structured Long Short-Term Memory </a:t>
            </a:r>
            <a:r>
              <a:rPr lang="en-US" sz="1100" i="1" dirty="0" smtClean="0">
                <a:latin typeface="Helvetica Neue" charset="0"/>
                <a:ea typeface="Helvetica Neue" charset="0"/>
                <a:cs typeface="Helvetica Neue" charset="0"/>
              </a:rPr>
              <a:t>Networks.”</a:t>
            </a:r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 (ACL 2015) 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929" y="1645354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1089" y="341346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1901164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3961358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411042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42856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823309" y="596893"/>
            <a:ext cx="812780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Systems for Machine 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6245" y="4926671"/>
            <a:ext cx="9688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701642" y="7048213"/>
            <a:ext cx="1760111" cy="1052796"/>
            <a:chOff x="7920615" y="5535232"/>
            <a:chExt cx="1760111" cy="1052796"/>
          </a:xfrm>
        </p:grpSpPr>
        <p:sp>
          <p:nvSpPr>
            <p:cNvPr id="8" name="TextBox 7"/>
            <p:cNvSpPr txBox="1"/>
            <p:nvPr/>
          </p:nvSpPr>
          <p:spPr>
            <a:xfrm>
              <a:off x="7920615" y="5535233"/>
              <a:ext cx="766199" cy="1052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5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64921" y="5535233"/>
              <a:ext cx="766199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2000" b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24672" y="5535234"/>
              <a:ext cx="912420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 smtClean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075370" y="5535232"/>
              <a:ext cx="605356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L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8561361" y="5858984"/>
              <a:ext cx="112619" cy="176445"/>
            </a:xfrm>
            <a:custGeom>
              <a:avLst/>
              <a:gdLst>
                <a:gd name="connsiteX0" fmla="*/ 127000 w 254000"/>
                <a:gd name="connsiteY0" fmla="*/ 0 h 397952"/>
                <a:gd name="connsiteX1" fmla="*/ 254000 w 254000"/>
                <a:gd name="connsiteY1" fmla="*/ 127000 h 397952"/>
                <a:gd name="connsiteX2" fmla="*/ 216802 w 254000"/>
                <a:gd name="connsiteY2" fmla="*/ 216803 h 397952"/>
                <a:gd name="connsiteX3" fmla="*/ 197566 w 254000"/>
                <a:gd name="connsiteY3" fmla="*/ 229772 h 397952"/>
                <a:gd name="connsiteX4" fmla="*/ 197566 w 254000"/>
                <a:gd name="connsiteY4" fmla="*/ 397952 h 397952"/>
                <a:gd name="connsiteX5" fmla="*/ 56435 w 254000"/>
                <a:gd name="connsiteY5" fmla="*/ 397952 h 397952"/>
                <a:gd name="connsiteX6" fmla="*/ 56435 w 254000"/>
                <a:gd name="connsiteY6" fmla="*/ 229773 h 397952"/>
                <a:gd name="connsiteX7" fmla="*/ 37198 w 254000"/>
                <a:gd name="connsiteY7" fmla="*/ 216803 h 397952"/>
                <a:gd name="connsiteX8" fmla="*/ 0 w 254000"/>
                <a:gd name="connsiteY8" fmla="*/ 127000 h 397952"/>
                <a:gd name="connsiteX9" fmla="*/ 127000 w 254000"/>
                <a:gd name="connsiteY9" fmla="*/ 0 h 39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00" h="397952">
                  <a:moveTo>
                    <a:pt x="127000" y="0"/>
                  </a:moveTo>
                  <a:cubicBezTo>
                    <a:pt x="197140" y="0"/>
                    <a:pt x="254000" y="56860"/>
                    <a:pt x="254000" y="127000"/>
                  </a:cubicBezTo>
                  <a:cubicBezTo>
                    <a:pt x="254000" y="162070"/>
                    <a:pt x="239785" y="193820"/>
                    <a:pt x="216802" y="216803"/>
                  </a:cubicBezTo>
                  <a:lnTo>
                    <a:pt x="197566" y="229772"/>
                  </a:lnTo>
                  <a:lnTo>
                    <a:pt x="197566" y="397952"/>
                  </a:lnTo>
                  <a:lnTo>
                    <a:pt x="56435" y="397952"/>
                  </a:lnTo>
                  <a:lnTo>
                    <a:pt x="56435" y="229773"/>
                  </a:lnTo>
                  <a:lnTo>
                    <a:pt x="37198" y="216803"/>
                  </a:lnTo>
                  <a:cubicBezTo>
                    <a:pt x="14215" y="193820"/>
                    <a:pt x="0" y="162070"/>
                    <a:pt x="0" y="127000"/>
                  </a:cubicBez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9640911" y="5207931"/>
            <a:ext cx="1921847" cy="1174150"/>
            <a:chOff x="5151102" y="3807872"/>
            <a:chExt cx="2442514" cy="1492252"/>
          </a:xfrm>
        </p:grpSpPr>
        <p:grpSp>
          <p:nvGrpSpPr>
            <p:cNvPr id="47" name="Group 46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3" name="24-Point Star 62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5" name="Oval 64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9" name="Straight Connector 68"/>
                      <p:cNvCxnSpPr>
                        <a:stCxn id="62" idx="1"/>
                        <a:endCxn id="62" idx="5"/>
                      </p:cNvCxnSpPr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0" name="Straight Connector 69"/>
                      <p:cNvCxnSpPr>
                        <a:stCxn id="62" idx="7"/>
                        <a:endCxn id="62" idx="3"/>
                      </p:cNvCxnSpPr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8" name="Oval 67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4" name="Group 53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2" name="Rectangle 61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9" name="Right Triangle 58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60" name="Right Triangle 59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48" name="Freeform 47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Freeform 49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492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29" y="-363574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8" y="-1575553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5" y="-3125869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7" y="-3108345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0442" y="1544638"/>
            <a:ext cx="1477815" cy="98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5113" y="4042251"/>
            <a:ext cx="3060258" cy="653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8679" y="6203281"/>
            <a:ext cx="2218770" cy="1309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629" y="8455584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207" y="8859494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04" y="457133"/>
            <a:ext cx="2465390" cy="13113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8723" y="9420762"/>
            <a:ext cx="1820322" cy="7446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49040" y="365125"/>
            <a:ext cx="7604760" cy="1325563"/>
          </a:xfrm>
        </p:spPr>
        <p:txBody>
          <a:bodyPr/>
          <a:lstStyle/>
          <a:p>
            <a:r>
              <a:rPr lang="en-US" dirty="0" smtClean="0"/>
              <a:t>Distributed Analytics</a:t>
            </a:r>
            <a:br>
              <a:rPr lang="en-US" dirty="0" smtClean="0"/>
            </a:br>
            <a:r>
              <a:rPr lang="en-US" dirty="0" err="1" smtClean="0"/>
              <a:t>Spark.mllib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231136"/>
            <a:ext cx="10515600" cy="3972145"/>
          </a:xfrm>
        </p:spPr>
        <p:txBody>
          <a:bodyPr>
            <a:normAutofit/>
          </a:bodyPr>
          <a:lstStyle/>
          <a:p>
            <a:r>
              <a:rPr lang="en-US" sz="3200" dirty="0"/>
              <a:t>Distributed Execution Engine</a:t>
            </a:r>
          </a:p>
          <a:p>
            <a:pPr lvl="1"/>
            <a:r>
              <a:rPr lang="en-US" sz="2800" dirty="0"/>
              <a:t>Fault-tolerant, efficient </a:t>
            </a:r>
            <a:r>
              <a:rPr lang="en-US" sz="2800" dirty="0">
                <a:solidFill>
                  <a:srgbClr val="3366FF"/>
                </a:solidFill>
              </a:rPr>
              <a:t>in-memory </a:t>
            </a:r>
            <a:r>
              <a:rPr lang="en-US" sz="2800" dirty="0"/>
              <a:t>storage</a:t>
            </a:r>
          </a:p>
          <a:p>
            <a:pPr lvl="1"/>
            <a:r>
              <a:rPr lang="en-US" sz="2800" dirty="0"/>
              <a:t>Powerful </a:t>
            </a:r>
            <a:r>
              <a:rPr lang="en-US" sz="2800" dirty="0">
                <a:solidFill>
                  <a:srgbClr val="3366FF"/>
                </a:solidFill>
              </a:rPr>
              <a:t>interactive</a:t>
            </a:r>
            <a:r>
              <a:rPr lang="en-US" sz="2800" dirty="0"/>
              <a:t> APIs: Python, Java, Scala</a:t>
            </a:r>
          </a:p>
          <a:p>
            <a:r>
              <a:rPr lang="en-US" sz="3200" b="1" dirty="0">
                <a:solidFill>
                  <a:srgbClr val="3366FF"/>
                </a:solidFill>
              </a:rPr>
              <a:t>Fast</a:t>
            </a:r>
            <a:r>
              <a:rPr lang="en-US" sz="3200" dirty="0"/>
              <a:t>: up to 100x faster than Hadoop MR</a:t>
            </a:r>
          </a:p>
          <a:p>
            <a:pPr lvl="1"/>
            <a:r>
              <a:rPr lang="en-US" sz="2800" dirty="0"/>
              <a:t>Can run sub-second jobs on hundreds of nodes</a:t>
            </a:r>
          </a:p>
          <a:p>
            <a:r>
              <a:rPr lang="en-US" sz="3200" b="1" dirty="0">
                <a:solidFill>
                  <a:srgbClr val="3366FF"/>
                </a:solidFill>
              </a:rPr>
              <a:t>Easy</a:t>
            </a:r>
            <a:r>
              <a:rPr lang="en-US" sz="3200" dirty="0">
                <a:solidFill>
                  <a:srgbClr val="3366FF"/>
                </a:solidFill>
              </a:rPr>
              <a:t> </a:t>
            </a:r>
            <a:r>
              <a:rPr lang="en-US" sz="3200" dirty="0"/>
              <a:t>to use: 2-5x less code than Hadoop MR</a:t>
            </a:r>
          </a:p>
          <a:p>
            <a:r>
              <a:rPr lang="en-US" sz="3200" b="1" dirty="0">
                <a:solidFill>
                  <a:srgbClr val="3366FF"/>
                </a:solidFill>
              </a:rPr>
              <a:t>General</a:t>
            </a:r>
            <a:r>
              <a:rPr lang="en-US" sz="3200" dirty="0"/>
              <a:t>: support interactive &amp; iterative </a:t>
            </a:r>
            <a:r>
              <a:rPr lang="en-US" sz="3200" dirty="0" smtClean="0"/>
              <a:t>apps</a:t>
            </a:r>
            <a:endParaRPr lang="en-US" sz="3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3806388" y="8618950"/>
            <a:ext cx="1921847" cy="1174150"/>
            <a:chOff x="5151102" y="3807872"/>
            <a:chExt cx="2442514" cy="1492252"/>
          </a:xfrm>
        </p:grpSpPr>
        <p:grpSp>
          <p:nvGrpSpPr>
            <p:cNvPr id="38" name="Group 37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54" name="24-Point Star 53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1" name="Straight Connector 60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59" name="Oval 58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46" name="Group 45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0" name="Right Triangle 49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1" name="Right Triangle 50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48" name="Oval 47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39" name="Freeform 38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Freeform 41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3075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Example: Logistic Regression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Goal: find best line separating two sets of points</a:t>
            </a:r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 rot="21003">
            <a:off x="6155573" y="3489671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 rot="21003">
            <a:off x="5090690" y="4756353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 rot="21003">
            <a:off x="6048317" y="389542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 rot="21003">
            <a:off x="6903394" y="371728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 rot="21003">
            <a:off x="6505537" y="389345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 rot="21003">
            <a:off x="6433528" y="3207200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6" name="TextBox 12"/>
          <p:cNvSpPr txBox="1">
            <a:spLocks noChangeArrowheads="1"/>
          </p:cNvSpPr>
          <p:nvPr/>
        </p:nvSpPr>
        <p:spPr bwMode="auto">
          <a:xfrm rot="21003">
            <a:off x="6791699" y="425613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4587" name="TextBox 13"/>
          <p:cNvSpPr txBox="1">
            <a:spLocks noChangeArrowheads="1"/>
          </p:cNvSpPr>
          <p:nvPr/>
        </p:nvSpPr>
        <p:spPr bwMode="auto">
          <a:xfrm rot="21003">
            <a:off x="5746809" y="3355407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8" name="TextBox 14"/>
          <p:cNvSpPr txBox="1">
            <a:spLocks noChangeArrowheads="1"/>
          </p:cNvSpPr>
          <p:nvPr/>
        </p:nvSpPr>
        <p:spPr bwMode="auto">
          <a:xfrm rot="21003">
            <a:off x="6082507" y="2976452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89" name="TextBox 15"/>
          <p:cNvSpPr txBox="1">
            <a:spLocks noChangeArrowheads="1"/>
          </p:cNvSpPr>
          <p:nvPr/>
        </p:nvSpPr>
        <p:spPr bwMode="auto">
          <a:xfrm rot="21003">
            <a:off x="6789248" y="3188736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4590" name="TextBox 16"/>
          <p:cNvSpPr txBox="1">
            <a:spLocks noChangeArrowheads="1"/>
          </p:cNvSpPr>
          <p:nvPr/>
        </p:nvSpPr>
        <p:spPr bwMode="auto">
          <a:xfrm rot="21003">
            <a:off x="4855692" y="4309008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1" name="TextBox 17"/>
          <p:cNvSpPr txBox="1">
            <a:spLocks noChangeArrowheads="1"/>
          </p:cNvSpPr>
          <p:nvPr/>
        </p:nvSpPr>
        <p:spPr bwMode="auto">
          <a:xfrm rot="21003">
            <a:off x="5443061" y="424731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2" name="TextBox 18"/>
          <p:cNvSpPr txBox="1">
            <a:spLocks noChangeArrowheads="1"/>
          </p:cNvSpPr>
          <p:nvPr/>
        </p:nvSpPr>
        <p:spPr bwMode="auto">
          <a:xfrm rot="21003">
            <a:off x="5221163" y="398160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3" name="TextBox 19"/>
          <p:cNvSpPr txBox="1">
            <a:spLocks noChangeArrowheads="1"/>
          </p:cNvSpPr>
          <p:nvPr/>
        </p:nvSpPr>
        <p:spPr bwMode="auto">
          <a:xfrm rot="21003">
            <a:off x="4556031" y="496105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4" name="TextBox 20"/>
          <p:cNvSpPr txBox="1">
            <a:spLocks noChangeArrowheads="1"/>
          </p:cNvSpPr>
          <p:nvPr/>
        </p:nvSpPr>
        <p:spPr bwMode="auto">
          <a:xfrm rot="21003">
            <a:off x="4688703" y="3825945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5" name="TextBox 21"/>
          <p:cNvSpPr txBox="1">
            <a:spLocks noChangeArrowheads="1"/>
          </p:cNvSpPr>
          <p:nvPr/>
        </p:nvSpPr>
        <p:spPr bwMode="auto">
          <a:xfrm rot="21003">
            <a:off x="5615214" y="4593192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6" name="TextBox 23"/>
          <p:cNvSpPr txBox="1">
            <a:spLocks noChangeArrowheads="1"/>
          </p:cNvSpPr>
          <p:nvPr/>
        </p:nvSpPr>
        <p:spPr bwMode="auto">
          <a:xfrm rot="21003">
            <a:off x="5147092" y="5137946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597" name="TextBox 26"/>
          <p:cNvSpPr txBox="1">
            <a:spLocks noChangeArrowheads="1"/>
          </p:cNvSpPr>
          <p:nvPr/>
        </p:nvSpPr>
        <p:spPr bwMode="auto">
          <a:xfrm rot="21003">
            <a:off x="5654692" y="4905858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883375" y="2680632"/>
            <a:ext cx="2218081" cy="339344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599" name="TextBox 32"/>
          <p:cNvSpPr txBox="1">
            <a:spLocks noChangeArrowheads="1"/>
          </p:cNvSpPr>
          <p:nvPr/>
        </p:nvSpPr>
        <p:spPr bwMode="auto">
          <a:xfrm rot="21003">
            <a:off x="6350347" y="4349713"/>
            <a:ext cx="4093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983833" y="5394141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orbel" charset="0"/>
                <a:cs typeface="Corbel" charset="0"/>
              </a:rPr>
              <a:t>target</a:t>
            </a:r>
          </a:p>
        </p:txBody>
      </p:sp>
      <p:sp>
        <p:nvSpPr>
          <p:cNvPr id="24601" name="TextBox 43"/>
          <p:cNvSpPr txBox="1">
            <a:spLocks noChangeArrowheads="1"/>
          </p:cNvSpPr>
          <p:nvPr/>
        </p:nvSpPr>
        <p:spPr bwMode="auto">
          <a:xfrm rot="21003">
            <a:off x="4451422" y="4414293"/>
            <a:ext cx="4026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21003" flipV="1">
            <a:off x="4094039" y="3203138"/>
            <a:ext cx="3759200" cy="2438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21003" flipV="1">
            <a:off x="3763815" y="3744320"/>
            <a:ext cx="4368800" cy="136366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21003" flipV="1">
            <a:off x="3675003" y="4269708"/>
            <a:ext cx="4521200" cy="28416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21003">
            <a:off x="3814717" y="3787377"/>
            <a:ext cx="4330700" cy="12446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028728" y="2702842"/>
            <a:ext cx="1980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orbel" charset="0"/>
                <a:cs typeface="Corbel" charset="0"/>
              </a:rPr>
              <a:t>random initial line</a:t>
            </a:r>
          </a:p>
        </p:txBody>
      </p:sp>
      <p:grpSp>
        <p:nvGrpSpPr>
          <p:cNvPr id="2" name="Group 126"/>
          <p:cNvGrpSpPr/>
          <p:nvPr/>
        </p:nvGrpSpPr>
        <p:grpSpPr>
          <a:xfrm>
            <a:off x="4712520" y="3276252"/>
            <a:ext cx="2342051" cy="2215436"/>
            <a:chOff x="3241449" y="3429776"/>
            <a:chExt cx="2309983" cy="2280738"/>
          </a:xfrm>
        </p:grpSpPr>
        <p:cxnSp>
          <p:nvCxnSpPr>
            <p:cNvPr id="109" name="Straight Connector 108"/>
            <p:cNvCxnSpPr/>
            <p:nvPr/>
          </p:nvCxnSpPr>
          <p:spPr>
            <a:xfrm rot="3444250" flipH="1" flipV="1">
              <a:off x="3682592" y="5197449"/>
              <a:ext cx="160354" cy="1588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25"/>
            <p:cNvGrpSpPr/>
            <p:nvPr/>
          </p:nvGrpSpPr>
          <p:grpSpPr>
            <a:xfrm>
              <a:off x="3241449" y="3429776"/>
              <a:ext cx="2309983" cy="2280738"/>
              <a:chOff x="3241449" y="3429776"/>
              <a:chExt cx="2309983" cy="228073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rot="3444250">
                <a:off x="5033149" y="3903762"/>
                <a:ext cx="403624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3444250">
                <a:off x="4774550" y="4151154"/>
                <a:ext cx="313625" cy="1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3444250">
                <a:off x="4587284" y="3816335"/>
                <a:ext cx="779209" cy="6091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3444250">
                <a:off x="5468598" y="3812828"/>
                <a:ext cx="164046" cy="1622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3444250">
                <a:off x="4274614" y="4142492"/>
                <a:ext cx="662144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3444250" flipH="1" flipV="1">
                <a:off x="5434881" y="4064161"/>
                <a:ext cx="174407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3444250" flipH="1" flipV="1">
                <a:off x="5070566" y="4292720"/>
                <a:ext cx="17440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3444250" flipH="1" flipV="1">
                <a:off x="5026818" y="4423221"/>
                <a:ext cx="62606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3444250" flipH="1" flipV="1">
                <a:off x="4697804" y="4595901"/>
                <a:ext cx="472125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3444250">
                <a:off x="3178650" y="4706181"/>
                <a:ext cx="801267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3444250">
                <a:off x="3795896" y="4689539"/>
                <a:ext cx="380630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3444250">
                <a:off x="3029508" y="5155714"/>
                <a:ext cx="425470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3444250" flipH="1" flipV="1">
                <a:off x="4098885" y="4959058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3444250">
                <a:off x="3465462" y="5414390"/>
                <a:ext cx="590659" cy="1589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3444250" flipH="1" flipV="1">
                <a:off x="3934289" y="5152621"/>
                <a:ext cx="615413" cy="1589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3444250" flipH="1" flipV="1">
                <a:off x="3227408" y="5442376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3444250" flipH="1" flipV="1">
                <a:off x="4076523" y="4819985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3444250" flipH="1" flipV="1">
                <a:off x="3477749" y="4975497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9" name="Straight Connector 128"/>
          <p:cNvCxnSpPr/>
          <p:nvPr/>
        </p:nvCxnSpPr>
        <p:spPr>
          <a:xfrm>
            <a:off x="4165602" y="3112558"/>
            <a:ext cx="3649133" cy="255693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65" grpId="0"/>
      <p:bldP spid="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4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Example: Logistic Regression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981200" y="2385884"/>
            <a:ext cx="8229600" cy="3329117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val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data =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spark.textFile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(...).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map(</a:t>
            </a:r>
            <a:r>
              <a:rPr lang="en-US" sz="2000" dirty="0" err="1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readPoint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).</a:t>
            </a:r>
            <a:r>
              <a:rPr lang="en-US" sz="2000" dirty="0" err="1">
                <a:solidFill>
                  <a:schemeClr val="accent1"/>
                </a:solidFill>
                <a:latin typeface="Lucida Console"/>
                <a:ea typeface="Consolas" charset="0"/>
                <a:cs typeface="Lucida Console"/>
              </a:rPr>
              <a:t>cache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()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var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=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Vector.random(D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latin typeface="Lucida Console"/>
                <a:ea typeface="Consolas" charset="0"/>
                <a:cs typeface="Lucida Console"/>
              </a:rPr>
              <a:t>for (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i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&lt;- 1 to ITERATIONS)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val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gradient =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data.</a:t>
            </a:r>
            <a:r>
              <a:rPr lang="en-US" sz="2000" dirty="0" err="1">
                <a:solidFill>
                  <a:srgbClr val="4F81BD"/>
                </a:solidFill>
                <a:latin typeface="Lucida Console"/>
                <a:ea typeface="Consolas" charset="0"/>
                <a:cs typeface="Lucida Console"/>
              </a:rPr>
              <a:t>map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(</a:t>
            </a:r>
            <a:r>
              <a:rPr lang="en-US" sz="20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 =&gt;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19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  (1 / (1 + </a:t>
            </a:r>
            <a:r>
              <a:rPr lang="en-US" sz="1900" dirty="0" err="1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exp</a:t>
            </a:r>
            <a:r>
              <a:rPr lang="en-US" sz="19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(-p.y*(w dot </a:t>
            </a:r>
            <a:r>
              <a:rPr lang="en-US" sz="1900" dirty="0" err="1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p.x</a:t>
            </a:r>
            <a:r>
              <a:rPr lang="en-US" sz="19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))) - 1) * </a:t>
            </a:r>
            <a:r>
              <a:rPr lang="en-US" sz="1900" dirty="0" err="1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p.y</a:t>
            </a:r>
            <a:r>
              <a:rPr lang="en-US" sz="19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 * </a:t>
            </a:r>
            <a:r>
              <a:rPr lang="en-US" sz="1900" dirty="0" err="1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p.x</a:t>
            </a:r>
            <a:endParaRPr lang="en-US" sz="1900" dirty="0">
              <a:solidFill>
                <a:srgbClr val="FF833B"/>
              </a:solidFill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900" dirty="0">
                <a:solidFill>
                  <a:srgbClr val="FF0080"/>
                </a:solidFill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1900" dirty="0">
                <a:latin typeface="Lucida Console"/>
                <a:ea typeface="Consolas" charset="0"/>
                <a:cs typeface="Lucida Console"/>
              </a:rPr>
              <a:t>).</a:t>
            </a:r>
            <a:r>
              <a:rPr lang="en-US" sz="1900" dirty="0">
                <a:solidFill>
                  <a:srgbClr val="4F81BD"/>
                </a:solidFill>
                <a:latin typeface="Lucida Console"/>
                <a:ea typeface="Consolas" charset="0"/>
                <a:cs typeface="Lucida Console"/>
              </a:rPr>
              <a:t>reduce</a:t>
            </a:r>
            <a:r>
              <a:rPr lang="en-US" sz="1900" dirty="0">
                <a:latin typeface="Lucida Console"/>
                <a:ea typeface="Consolas" charset="0"/>
                <a:cs typeface="Lucida Console"/>
              </a:rPr>
              <a:t>(</a:t>
            </a:r>
            <a:r>
              <a:rPr lang="en-US" sz="1900" dirty="0">
                <a:solidFill>
                  <a:srgbClr val="FF833B"/>
                </a:solidFill>
                <a:latin typeface="Lucida Console"/>
                <a:ea typeface="Consolas" charset="0"/>
                <a:cs typeface="Lucida Console"/>
              </a:rPr>
              <a:t>_ + _</a:t>
            </a:r>
            <a:r>
              <a:rPr lang="en-US" sz="1900" dirty="0">
                <a:latin typeface="Lucida Console"/>
                <a:ea typeface="Consolas" charset="0"/>
                <a:cs typeface="Lucida Console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latin typeface="Lucida Console"/>
                <a:ea typeface="Consolas" charset="0"/>
                <a:cs typeface="Lucida Console"/>
              </a:rPr>
              <a:t> 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-= gradient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latin typeface="Lucida Console"/>
                <a:ea typeface="Consolas" charset="0"/>
                <a:cs typeface="Lucida Console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>
              <a:latin typeface="Lucida Console"/>
              <a:ea typeface="Consolas" charset="0"/>
              <a:cs typeface="Lucida Consol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println("Final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: " + </a:t>
            </a:r>
            <a:r>
              <a:rPr lang="en-US" sz="2000" dirty="0" err="1">
                <a:latin typeface="Lucida Console"/>
                <a:ea typeface="Consolas" charset="0"/>
                <a:cs typeface="Lucida Console"/>
              </a:rPr>
              <a:t>w</a:t>
            </a:r>
            <a:r>
              <a:rPr lang="en-US" sz="2000" dirty="0">
                <a:latin typeface="Lucida Console"/>
                <a:ea typeface="Consolas" charset="0"/>
                <a:cs typeface="Lucida Console"/>
              </a:rPr>
              <a:t>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6324601" y="2773429"/>
            <a:ext cx="3276909" cy="595312"/>
          </a:xfrm>
          <a:prstGeom prst="wedgeRectCallout">
            <a:avLst>
              <a:gd name="adj1" fmla="val -70977"/>
              <a:gd name="adj2" fmla="val -25871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Initial parameter vector</a:t>
            </a:r>
            <a:endParaRPr lang="en-US" sz="1900" dirty="0"/>
          </a:p>
        </p:txBody>
      </p:sp>
      <p:sp>
        <p:nvSpPr>
          <p:cNvPr id="5" name="Rectangular Callout 4"/>
          <p:cNvSpPr/>
          <p:nvPr/>
        </p:nvSpPr>
        <p:spPr>
          <a:xfrm>
            <a:off x="5181599" y="4037280"/>
            <a:ext cx="3969105" cy="1001744"/>
          </a:xfrm>
          <a:prstGeom prst="wedgeRectCallout">
            <a:avLst>
              <a:gd name="adj1" fmla="val -68983"/>
              <a:gd name="adj2" fmla="val -48815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Repeated </a:t>
            </a:r>
            <a:r>
              <a:rPr lang="en-US" sz="1900" dirty="0" err="1"/>
              <a:t>MapReduce</a:t>
            </a:r>
            <a:r>
              <a:rPr lang="en-US" sz="1900" dirty="0"/>
              <a:t> steps</a:t>
            </a:r>
            <a:br>
              <a:rPr lang="en-US" sz="1900" dirty="0"/>
            </a:br>
            <a:r>
              <a:rPr lang="en-US" sz="1900" dirty="0"/>
              <a:t>to do gradient descent</a:t>
            </a:r>
            <a:endParaRPr lang="en-US" sz="1900" dirty="0"/>
          </a:p>
        </p:txBody>
      </p:sp>
      <p:sp>
        <p:nvSpPr>
          <p:cNvPr id="6" name="Rectangular Callout 5"/>
          <p:cNvSpPr/>
          <p:nvPr/>
        </p:nvSpPr>
        <p:spPr>
          <a:xfrm>
            <a:off x="6934201" y="1690688"/>
            <a:ext cx="3683757" cy="595312"/>
          </a:xfrm>
          <a:prstGeom prst="wedgeRectCallout">
            <a:avLst>
              <a:gd name="adj1" fmla="val 26695"/>
              <a:gd name="adj2" fmla="val 92094"/>
            </a:avLst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Load data in memory once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0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1752660" y="1252524"/>
          <a:ext cx="8650681" cy="54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 Performance</a:t>
            </a:r>
            <a:endParaRPr lang="en-US" dirty="0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8552848" y="2057428"/>
            <a:ext cx="2006022" cy="965833"/>
            <a:chOff x="7021694" y="2615568"/>
            <a:chExt cx="2005823" cy="965833"/>
          </a:xfrm>
        </p:grpSpPr>
        <p:cxnSp>
          <p:nvCxnSpPr>
            <p:cNvPr id="6" name="Straight Arrow Connector 5"/>
            <p:cNvCxnSpPr/>
            <p:nvPr/>
          </p:nvCxnSpPr>
          <p:spPr>
            <a:xfrm rot="5400000">
              <a:off x="6972455" y="3238508"/>
              <a:ext cx="533400" cy="1523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7021694" y="2615568"/>
              <a:ext cx="200582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100" dirty="0">
                  <a:ea typeface="Calibri" charset="0"/>
                  <a:cs typeface="Corbel"/>
                </a:rPr>
                <a:t>110 s / </a:t>
              </a:r>
              <a:r>
                <a:rPr lang="en-US" sz="2100" dirty="0">
                  <a:ea typeface="Calibri" charset="0"/>
                  <a:cs typeface="Corbel"/>
                </a:rPr>
                <a:t>iteration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01002" y="3967304"/>
            <a:ext cx="2667001" cy="1195717"/>
            <a:chOff x="6447887" y="4635502"/>
            <a:chExt cx="2666877" cy="1196105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V="1">
              <a:off x="6966897" y="4784813"/>
              <a:ext cx="501813" cy="2031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6447887" y="5092703"/>
              <a:ext cx="2666877" cy="738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100" dirty="0">
                  <a:ea typeface="Calibri" charset="0"/>
                  <a:cs typeface="Corbel"/>
                </a:rPr>
                <a:t>first iteration</a:t>
              </a:r>
              <a:r>
                <a:rPr lang="en-US" sz="2100" dirty="0">
                  <a:ea typeface="Calibri" charset="0"/>
                  <a:cs typeface="Corbel"/>
                </a:rPr>
                <a:t> 80 s</a:t>
              </a:r>
            </a:p>
            <a:p>
              <a:pPr algn="ctr"/>
              <a:r>
                <a:rPr lang="en-US" sz="2100" dirty="0">
                  <a:ea typeface="Calibri" charset="0"/>
                  <a:cs typeface="Corbel"/>
                </a:rPr>
                <a:t>further iterations</a:t>
              </a:r>
              <a:r>
                <a:rPr lang="en-US" sz="2100" dirty="0">
                  <a:ea typeface="Calibri" charset="0"/>
                  <a:cs typeface="Corbel"/>
                </a:rPr>
                <a:t> 1 s</a:t>
              </a:r>
              <a:endParaRPr lang="en-US" sz="2100" dirty="0">
                <a:ea typeface="Calibri" charset="0"/>
                <a:cs typeface="Corbe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905001" y="6412468"/>
            <a:ext cx="648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GB dataset on 20 EC2 m1.xlarge machines (4 cores each)</a:t>
            </a:r>
          </a:p>
        </p:txBody>
      </p:sp>
    </p:spTree>
    <p:extLst>
      <p:ext uri="{BB962C8B-B14F-4D97-AF65-F5344CB8AC3E}">
        <p14:creationId xmlns:p14="http://schemas.microsoft.com/office/powerpoint/2010/main" val="12661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701642" y="7048213"/>
            <a:ext cx="1760111" cy="1052796"/>
            <a:chOff x="7920615" y="5535232"/>
            <a:chExt cx="1760111" cy="1052796"/>
          </a:xfrm>
        </p:grpSpPr>
        <p:sp>
          <p:nvSpPr>
            <p:cNvPr id="8" name="TextBox 7"/>
            <p:cNvSpPr txBox="1"/>
            <p:nvPr/>
          </p:nvSpPr>
          <p:spPr>
            <a:xfrm>
              <a:off x="7920615" y="5535233"/>
              <a:ext cx="766199" cy="1052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5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64921" y="5535233"/>
              <a:ext cx="766199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2000" b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24672" y="5535234"/>
              <a:ext cx="912420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 smtClean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075370" y="5535232"/>
              <a:ext cx="605356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L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8561361" y="5858984"/>
              <a:ext cx="112619" cy="176445"/>
            </a:xfrm>
            <a:custGeom>
              <a:avLst/>
              <a:gdLst>
                <a:gd name="connsiteX0" fmla="*/ 127000 w 254000"/>
                <a:gd name="connsiteY0" fmla="*/ 0 h 397952"/>
                <a:gd name="connsiteX1" fmla="*/ 254000 w 254000"/>
                <a:gd name="connsiteY1" fmla="*/ 127000 h 397952"/>
                <a:gd name="connsiteX2" fmla="*/ 216802 w 254000"/>
                <a:gd name="connsiteY2" fmla="*/ 216803 h 397952"/>
                <a:gd name="connsiteX3" fmla="*/ 197566 w 254000"/>
                <a:gd name="connsiteY3" fmla="*/ 229772 h 397952"/>
                <a:gd name="connsiteX4" fmla="*/ 197566 w 254000"/>
                <a:gd name="connsiteY4" fmla="*/ 397952 h 397952"/>
                <a:gd name="connsiteX5" fmla="*/ 56435 w 254000"/>
                <a:gd name="connsiteY5" fmla="*/ 397952 h 397952"/>
                <a:gd name="connsiteX6" fmla="*/ 56435 w 254000"/>
                <a:gd name="connsiteY6" fmla="*/ 229773 h 397952"/>
                <a:gd name="connsiteX7" fmla="*/ 37198 w 254000"/>
                <a:gd name="connsiteY7" fmla="*/ 216803 h 397952"/>
                <a:gd name="connsiteX8" fmla="*/ 0 w 254000"/>
                <a:gd name="connsiteY8" fmla="*/ 127000 h 397952"/>
                <a:gd name="connsiteX9" fmla="*/ 127000 w 254000"/>
                <a:gd name="connsiteY9" fmla="*/ 0 h 39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00" h="397952">
                  <a:moveTo>
                    <a:pt x="127000" y="0"/>
                  </a:moveTo>
                  <a:cubicBezTo>
                    <a:pt x="197140" y="0"/>
                    <a:pt x="254000" y="56860"/>
                    <a:pt x="254000" y="127000"/>
                  </a:cubicBezTo>
                  <a:cubicBezTo>
                    <a:pt x="254000" y="162070"/>
                    <a:pt x="239785" y="193820"/>
                    <a:pt x="216802" y="216803"/>
                  </a:cubicBezTo>
                  <a:lnTo>
                    <a:pt x="197566" y="229772"/>
                  </a:lnTo>
                  <a:lnTo>
                    <a:pt x="197566" y="397952"/>
                  </a:lnTo>
                  <a:lnTo>
                    <a:pt x="56435" y="397952"/>
                  </a:lnTo>
                  <a:lnTo>
                    <a:pt x="56435" y="229773"/>
                  </a:lnTo>
                  <a:lnTo>
                    <a:pt x="37198" y="216803"/>
                  </a:lnTo>
                  <a:cubicBezTo>
                    <a:pt x="14215" y="193820"/>
                    <a:pt x="0" y="162070"/>
                    <a:pt x="0" y="127000"/>
                  </a:cubicBez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9640911" y="5207931"/>
            <a:ext cx="1921847" cy="1174150"/>
            <a:chOff x="5151102" y="3807872"/>
            <a:chExt cx="2442514" cy="1492252"/>
          </a:xfrm>
        </p:grpSpPr>
        <p:grpSp>
          <p:nvGrpSpPr>
            <p:cNvPr id="44" name="Group 43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0" name="24-Point Star 59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" name="Straight Connector 65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4" name="Oval 63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1" name="Group 50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6" name="Right Triangle 55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7" name="Right Triangle 56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3" name="Oval 52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45" name="Freeform 44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Freeform 46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71709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986417" y="-3533304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111036" y="-1473110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154783" y="-3023426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61945" y="-3005902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701642" y="7048213"/>
            <a:ext cx="1760111" cy="1052796"/>
            <a:chOff x="7920615" y="5535232"/>
            <a:chExt cx="1760111" cy="1052796"/>
          </a:xfrm>
        </p:grpSpPr>
        <p:sp>
          <p:nvSpPr>
            <p:cNvPr id="8" name="TextBox 7"/>
            <p:cNvSpPr txBox="1"/>
            <p:nvPr/>
          </p:nvSpPr>
          <p:spPr>
            <a:xfrm>
              <a:off x="7920615" y="5535233"/>
              <a:ext cx="766199" cy="1052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5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64921" y="5535233"/>
              <a:ext cx="766199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b="1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endParaRPr lang="en-US" sz="2000" b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24672" y="5535234"/>
              <a:ext cx="912420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 smtClean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075370" y="5535232"/>
              <a:ext cx="605356" cy="1052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rPr>
                <a:t>L</a:t>
              </a:r>
              <a:endParaRPr lang="en-US" sz="5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8561361" y="5858984"/>
              <a:ext cx="112619" cy="176445"/>
            </a:xfrm>
            <a:custGeom>
              <a:avLst/>
              <a:gdLst>
                <a:gd name="connsiteX0" fmla="*/ 127000 w 254000"/>
                <a:gd name="connsiteY0" fmla="*/ 0 h 397952"/>
                <a:gd name="connsiteX1" fmla="*/ 254000 w 254000"/>
                <a:gd name="connsiteY1" fmla="*/ 127000 h 397952"/>
                <a:gd name="connsiteX2" fmla="*/ 216802 w 254000"/>
                <a:gd name="connsiteY2" fmla="*/ 216803 h 397952"/>
                <a:gd name="connsiteX3" fmla="*/ 197566 w 254000"/>
                <a:gd name="connsiteY3" fmla="*/ 229772 h 397952"/>
                <a:gd name="connsiteX4" fmla="*/ 197566 w 254000"/>
                <a:gd name="connsiteY4" fmla="*/ 397952 h 397952"/>
                <a:gd name="connsiteX5" fmla="*/ 56435 w 254000"/>
                <a:gd name="connsiteY5" fmla="*/ 397952 h 397952"/>
                <a:gd name="connsiteX6" fmla="*/ 56435 w 254000"/>
                <a:gd name="connsiteY6" fmla="*/ 229773 h 397952"/>
                <a:gd name="connsiteX7" fmla="*/ 37198 w 254000"/>
                <a:gd name="connsiteY7" fmla="*/ 216803 h 397952"/>
                <a:gd name="connsiteX8" fmla="*/ 0 w 254000"/>
                <a:gd name="connsiteY8" fmla="*/ 127000 h 397952"/>
                <a:gd name="connsiteX9" fmla="*/ 127000 w 254000"/>
                <a:gd name="connsiteY9" fmla="*/ 0 h 39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00" h="397952">
                  <a:moveTo>
                    <a:pt x="127000" y="0"/>
                  </a:moveTo>
                  <a:cubicBezTo>
                    <a:pt x="197140" y="0"/>
                    <a:pt x="254000" y="56860"/>
                    <a:pt x="254000" y="127000"/>
                  </a:cubicBezTo>
                  <a:cubicBezTo>
                    <a:pt x="254000" y="162070"/>
                    <a:pt x="239785" y="193820"/>
                    <a:pt x="216802" y="216803"/>
                  </a:cubicBezTo>
                  <a:lnTo>
                    <a:pt x="197566" y="229772"/>
                  </a:lnTo>
                  <a:lnTo>
                    <a:pt x="197566" y="397952"/>
                  </a:lnTo>
                  <a:lnTo>
                    <a:pt x="56435" y="397952"/>
                  </a:lnTo>
                  <a:lnTo>
                    <a:pt x="56435" y="229773"/>
                  </a:lnTo>
                  <a:lnTo>
                    <a:pt x="37198" y="216803"/>
                  </a:lnTo>
                  <a:cubicBezTo>
                    <a:pt x="14215" y="193820"/>
                    <a:pt x="0" y="162070"/>
                    <a:pt x="0" y="127000"/>
                  </a:cubicBez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63712" y="744687"/>
            <a:ext cx="1477815" cy="9895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83" y="413260"/>
            <a:ext cx="4878435" cy="10409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490" y="7829173"/>
            <a:ext cx="2218770" cy="13094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66684" y="6510782"/>
            <a:ext cx="2082753" cy="9651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0882" y="2527791"/>
            <a:ext cx="2080591" cy="7097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6888" y="3388054"/>
            <a:ext cx="1512957" cy="8047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279" y="7832091"/>
            <a:ext cx="1820322" cy="74467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4141059" y="5683850"/>
            <a:ext cx="1921847" cy="1174150"/>
            <a:chOff x="5151102" y="3807872"/>
            <a:chExt cx="2442514" cy="1492252"/>
          </a:xfrm>
        </p:grpSpPr>
        <p:grpSp>
          <p:nvGrpSpPr>
            <p:cNvPr id="44" name="Group 43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0" name="24-Point Star 59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6" name="Straight Connector 65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4" name="Oval 63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1" name="Group 50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6" name="Right Triangle 55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7" name="Right Triangle 56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3" name="Oval 52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45" name="Freeform 44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Freeform 46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90801" y="64436"/>
            <a:ext cx="61551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Framework for Machine Learning Pipelines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6083" y="1825625"/>
            <a:ext cx="11555609" cy="2367193"/>
          </a:xfrm>
        </p:spPr>
        <p:txBody>
          <a:bodyPr/>
          <a:lstStyle/>
          <a:p>
            <a:r>
              <a:rPr lang="en-US" dirty="0"/>
              <a:t>Software framework for describing complex machine learning </a:t>
            </a:r>
            <a:r>
              <a:rPr lang="en-US" b="1" i="1" dirty="0"/>
              <a:t>pipelines</a:t>
            </a:r>
            <a:r>
              <a:rPr lang="en-US" i="1" dirty="0"/>
              <a:t> </a:t>
            </a:r>
            <a:r>
              <a:rPr lang="en-US" dirty="0"/>
              <a:t>built on Apache Spark.</a:t>
            </a:r>
          </a:p>
          <a:p>
            <a:r>
              <a:rPr lang="en-US" dirty="0"/>
              <a:t>Pipelines are specified using domain specific and general purpose </a:t>
            </a:r>
            <a:r>
              <a:rPr lang="en-US" b="1" i="1" dirty="0"/>
              <a:t>logical learning operators.</a:t>
            </a:r>
            <a:r>
              <a:rPr lang="en-US" i="1" dirty="0"/>
              <a:t> </a:t>
            </a:r>
            <a:endParaRPr lang="en-US" i="1" dirty="0" smtClean="0"/>
          </a:p>
          <a:p>
            <a:pPr lvl="1"/>
            <a:r>
              <a:rPr lang="en-US" dirty="0" smtClean="0"/>
              <a:t>Scalable</a:t>
            </a:r>
            <a:r>
              <a:rPr lang="en-US" dirty="0"/>
              <a:t>, modular, components yield scalable pipelines.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21689" y="1239482"/>
            <a:ext cx="640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 Sparks, S. </a:t>
            </a:r>
            <a:r>
              <a:rPr lang="en-US" dirty="0" err="1" smtClean="0"/>
              <a:t>Venkataraman</a:t>
            </a:r>
            <a:r>
              <a:rPr lang="en-US" dirty="0" smtClean="0"/>
              <a:t>, T. Kaftan, M. Franklin, B. </a:t>
            </a:r>
            <a:r>
              <a:rPr lang="en-US" dirty="0" err="1" smtClean="0"/>
              <a:t>Recht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5408913" y="160516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970" y="4409546"/>
            <a:ext cx="9817290" cy="15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9226521" y="5134335"/>
            <a:ext cx="1921847" cy="1174150"/>
            <a:chOff x="5151102" y="3807872"/>
            <a:chExt cx="2442514" cy="1492252"/>
          </a:xfrm>
        </p:grpSpPr>
        <p:grpSp>
          <p:nvGrpSpPr>
            <p:cNvPr id="51" name="Group 50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8" name="24-Point Star 67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71" name="Group 70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73" name="Straight Connector 72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5" name="Straight Connector 74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72" name="Oval 71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9" name="Group 58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63" name="Right Triangle 62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64" name="Right Triangle 63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61" name="Oval 60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52" name="Freeform 51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 53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17281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-3302858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-1242664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-2792980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-277545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55377" y="5360399"/>
            <a:ext cx="1477815" cy="9895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2905" y="4202046"/>
            <a:ext cx="3060258" cy="6530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8" y="7177412"/>
            <a:ext cx="2218770" cy="13094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6470" y="7177412"/>
            <a:ext cx="2082753" cy="96517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61" y="310030"/>
            <a:ext cx="4054090" cy="138303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00900" y="3799664"/>
            <a:ext cx="1512957" cy="8047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320" y="7397913"/>
            <a:ext cx="1820322" cy="74467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3443984" y="6810838"/>
            <a:ext cx="1921847" cy="1174150"/>
            <a:chOff x="5151102" y="3807872"/>
            <a:chExt cx="2442514" cy="1492252"/>
          </a:xfrm>
        </p:grpSpPr>
        <p:grpSp>
          <p:nvGrpSpPr>
            <p:cNvPr id="30" name="Group 29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53" name="24-Point Star 52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59" name="Straight Connector 58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45" name="Group 44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49" name="Right Triangle 48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0" name="Right Triangle 49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47" name="Oval 46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32" name="Freeform 31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Freeform 33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9723" y="155271"/>
            <a:ext cx="6490855" cy="1325563"/>
          </a:xfrm>
        </p:spPr>
        <p:txBody>
          <a:bodyPr/>
          <a:lstStyle/>
          <a:p>
            <a:r>
              <a:rPr lang="en-US" dirty="0" smtClean="0"/>
              <a:t>A Distributed </a:t>
            </a:r>
            <a:br>
              <a:rPr lang="en-US" dirty="0" smtClean="0"/>
            </a:br>
            <a:r>
              <a:rPr lang="en-US" dirty="0" smtClean="0"/>
              <a:t>Graph Analytics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49184"/>
            <a:ext cx="10515600" cy="4127780"/>
          </a:xfrm>
        </p:spPr>
        <p:txBody>
          <a:bodyPr/>
          <a:lstStyle/>
          <a:p>
            <a:r>
              <a:rPr lang="en-US" dirty="0" smtClean="0"/>
              <a:t>Unified computation across tables and graphs: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Enables efficient execution of graphical ML algorithms</a:t>
            </a:r>
          </a:p>
          <a:p>
            <a:pPr lvl="1"/>
            <a:r>
              <a:rPr lang="en-US" dirty="0" smtClean="0"/>
              <a:t>Ships as part of Apache Spark</a:t>
            </a:r>
          </a:p>
          <a:p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4270063" y="2688319"/>
            <a:ext cx="1300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Social </a:t>
            </a:r>
          </a:p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Network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4456829" y="3613444"/>
            <a:ext cx="1173253" cy="1241609"/>
            <a:chOff x="2013099" y="2147633"/>
            <a:chExt cx="1339701" cy="1417755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2655052" y="2818029"/>
              <a:ext cx="126891" cy="20507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 flipH="1">
              <a:off x="2936315" y="2865494"/>
              <a:ext cx="195578" cy="15760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>
            <a:xfrm flipH="1">
              <a:off x="2541151" y="2850000"/>
              <a:ext cx="36716" cy="49707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1" name="Straight Connector 160"/>
            <p:cNvCxnSpPr/>
            <p:nvPr/>
          </p:nvCxnSpPr>
          <p:spPr>
            <a:xfrm>
              <a:off x="2199441" y="3036342"/>
              <a:ext cx="264524" cy="34270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>
            <a:xfrm flipH="1">
              <a:off x="2199442" y="2740843"/>
              <a:ext cx="269268" cy="141128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>
            <a:xfrm flipH="1">
              <a:off x="2618335" y="3177470"/>
              <a:ext cx="163609" cy="20157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64" name="Oval 163"/>
            <p:cNvSpPr/>
            <p:nvPr/>
          </p:nvSpPr>
          <p:spPr>
            <a:xfrm>
              <a:off x="2013099" y="2850000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2468710" y="2631686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749972" y="2991128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3099922" y="2679151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2431993" y="3347074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2655052" y="2147633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 flipH="1">
              <a:off x="2577867" y="2333975"/>
              <a:ext cx="109157" cy="29771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>
            <a:xfrm>
              <a:off x="2841394" y="2333975"/>
              <a:ext cx="290499" cy="377148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>
            <a:xfrm flipV="1">
              <a:off x="2650305" y="3283008"/>
              <a:ext cx="516152" cy="17322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73" name="Oval 172"/>
            <p:cNvSpPr/>
            <p:nvPr/>
          </p:nvSpPr>
          <p:spPr>
            <a:xfrm>
              <a:off x="3134487" y="3096666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2122255" y="2224818"/>
              <a:ext cx="218313" cy="218314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2340568" y="2333975"/>
              <a:ext cx="759354" cy="454333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>
            <a:xfrm>
              <a:off x="3209079" y="2897465"/>
              <a:ext cx="34565" cy="19920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7" name="Straight Connector 176"/>
            <p:cNvCxnSpPr/>
            <p:nvPr/>
          </p:nvCxnSpPr>
          <p:spPr>
            <a:xfrm flipH="1">
              <a:off x="2045070" y="2411161"/>
              <a:ext cx="109156" cy="47081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8" name="Straight Connector 177"/>
            <p:cNvCxnSpPr/>
            <p:nvPr/>
          </p:nvCxnSpPr>
          <p:spPr>
            <a:xfrm>
              <a:off x="2308597" y="2411161"/>
              <a:ext cx="192084" cy="25249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79" name="TextBox 178"/>
          <p:cNvSpPr txBox="1"/>
          <p:nvPr/>
        </p:nvSpPr>
        <p:spPr>
          <a:xfrm>
            <a:off x="6024537" y="2688319"/>
            <a:ext cx="1979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Political</a:t>
            </a:r>
          </a:p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Bias Estimation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6453662" y="3613444"/>
            <a:ext cx="1173253" cy="1241609"/>
            <a:chOff x="2013099" y="2147633"/>
            <a:chExt cx="1339701" cy="1417755"/>
          </a:xfrm>
        </p:grpSpPr>
        <p:cxnSp>
          <p:nvCxnSpPr>
            <p:cNvPr id="181" name="Straight Connector 180"/>
            <p:cNvCxnSpPr/>
            <p:nvPr/>
          </p:nvCxnSpPr>
          <p:spPr>
            <a:xfrm>
              <a:off x="2655052" y="2818029"/>
              <a:ext cx="126891" cy="20507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2" name="Straight Connector 181"/>
            <p:cNvCxnSpPr/>
            <p:nvPr/>
          </p:nvCxnSpPr>
          <p:spPr>
            <a:xfrm flipH="1">
              <a:off x="2936315" y="2865494"/>
              <a:ext cx="195578" cy="157605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3" name="Straight Connector 182"/>
            <p:cNvCxnSpPr/>
            <p:nvPr/>
          </p:nvCxnSpPr>
          <p:spPr>
            <a:xfrm flipH="1">
              <a:off x="2541151" y="2850000"/>
              <a:ext cx="36716" cy="49707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4" name="Straight Connector 183"/>
            <p:cNvCxnSpPr/>
            <p:nvPr/>
          </p:nvCxnSpPr>
          <p:spPr>
            <a:xfrm>
              <a:off x="2199441" y="3036342"/>
              <a:ext cx="264524" cy="34270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5" name="Straight Connector 184"/>
            <p:cNvCxnSpPr/>
            <p:nvPr/>
          </p:nvCxnSpPr>
          <p:spPr>
            <a:xfrm flipH="1">
              <a:off x="2199442" y="2740843"/>
              <a:ext cx="269268" cy="141128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6" name="Straight Connector 185"/>
            <p:cNvCxnSpPr/>
            <p:nvPr/>
          </p:nvCxnSpPr>
          <p:spPr>
            <a:xfrm flipH="1">
              <a:off x="2618335" y="3177470"/>
              <a:ext cx="163609" cy="20157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87" name="Oval 186"/>
            <p:cNvSpPr/>
            <p:nvPr/>
          </p:nvSpPr>
          <p:spPr>
            <a:xfrm>
              <a:off x="2013099" y="2850000"/>
              <a:ext cx="218313" cy="21831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2468710" y="2631686"/>
              <a:ext cx="218313" cy="218314"/>
            </a:xfrm>
            <a:prstGeom prst="ellipse">
              <a:avLst/>
            </a:prstGeom>
            <a:solidFill>
              <a:srgbClr val="0000FF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2749972" y="2991128"/>
              <a:ext cx="218313" cy="218314"/>
            </a:xfrm>
            <a:prstGeom prst="ellipse">
              <a:avLst/>
            </a:prstGeom>
            <a:solidFill>
              <a:srgbClr val="3366FF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3099922" y="2679151"/>
              <a:ext cx="218313" cy="218314"/>
            </a:xfrm>
            <a:prstGeom prst="ellipse">
              <a:avLst/>
            </a:prstGeom>
            <a:solidFill>
              <a:srgbClr val="3366FF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2431993" y="3347074"/>
              <a:ext cx="218313" cy="218314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2655052" y="2147633"/>
              <a:ext cx="218313" cy="218314"/>
            </a:xfrm>
            <a:prstGeom prst="ellipse">
              <a:avLst/>
            </a:prstGeom>
            <a:solidFill>
              <a:srgbClr val="9BBB59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cxnSp>
          <p:nvCxnSpPr>
            <p:cNvPr id="193" name="Straight Connector 192"/>
            <p:cNvCxnSpPr/>
            <p:nvPr/>
          </p:nvCxnSpPr>
          <p:spPr>
            <a:xfrm flipH="1">
              <a:off x="2577867" y="2333975"/>
              <a:ext cx="109157" cy="29771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4" name="Straight Connector 193"/>
            <p:cNvCxnSpPr/>
            <p:nvPr/>
          </p:nvCxnSpPr>
          <p:spPr>
            <a:xfrm>
              <a:off x="2841394" y="2333975"/>
              <a:ext cx="290499" cy="377148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5" name="Straight Connector 194"/>
            <p:cNvCxnSpPr/>
            <p:nvPr/>
          </p:nvCxnSpPr>
          <p:spPr>
            <a:xfrm flipV="1">
              <a:off x="2650305" y="3283008"/>
              <a:ext cx="516152" cy="173224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96" name="Oval 195"/>
            <p:cNvSpPr/>
            <p:nvPr/>
          </p:nvSpPr>
          <p:spPr>
            <a:xfrm>
              <a:off x="3134487" y="3096666"/>
              <a:ext cx="218313" cy="218314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2122255" y="2224818"/>
              <a:ext cx="218313" cy="21831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Light"/>
                <a:ea typeface=""/>
                <a:cs typeface="Gill Sans Light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2340568" y="2333975"/>
              <a:ext cx="759354" cy="454333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>
            <a:xfrm>
              <a:off x="3209079" y="2897465"/>
              <a:ext cx="34565" cy="19920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0" name="Straight Connector 199"/>
            <p:cNvCxnSpPr/>
            <p:nvPr/>
          </p:nvCxnSpPr>
          <p:spPr>
            <a:xfrm flipH="1">
              <a:off x="2045070" y="2411161"/>
              <a:ext cx="109156" cy="47081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1" name="Straight Connector 200"/>
            <p:cNvCxnSpPr/>
            <p:nvPr/>
          </p:nvCxnSpPr>
          <p:spPr>
            <a:xfrm>
              <a:off x="2308597" y="2411161"/>
              <a:ext cx="192084" cy="25249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cxnSp>
        <p:nvCxnSpPr>
          <p:cNvPr id="202" name="Straight Arrow Connector 201"/>
          <p:cNvCxnSpPr/>
          <p:nvPr/>
        </p:nvCxnSpPr>
        <p:spPr>
          <a:xfrm>
            <a:off x="5826212" y="4234248"/>
            <a:ext cx="43132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03" name="TextBox 202"/>
          <p:cNvSpPr txBox="1"/>
          <p:nvPr/>
        </p:nvSpPr>
        <p:spPr>
          <a:xfrm>
            <a:off x="2288863" y="2691015"/>
            <a:ext cx="1733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Classification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2718849" y="3782718"/>
            <a:ext cx="914400" cy="903061"/>
            <a:chOff x="8001000" y="2602139"/>
            <a:chExt cx="914400" cy="903061"/>
          </a:xfrm>
        </p:grpSpPr>
        <p:grpSp>
          <p:nvGrpSpPr>
            <p:cNvPr id="205" name="Group 204"/>
            <p:cNvGrpSpPr/>
            <p:nvPr/>
          </p:nvGrpSpPr>
          <p:grpSpPr>
            <a:xfrm>
              <a:off x="8001000" y="2602139"/>
              <a:ext cx="914400" cy="903061"/>
              <a:chOff x="7848600" y="2085074"/>
              <a:chExt cx="914400" cy="903061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7848600" y="2085074"/>
                <a:ext cx="457200" cy="232534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User</a:t>
                </a: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305800" y="2085074"/>
                <a:ext cx="457200" cy="232534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Disc.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7848600" y="2085075"/>
                <a:ext cx="914400" cy="90306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cxnSp>
            <p:nvCxnSpPr>
              <p:cNvPr id="217" name="Straight Connector 216"/>
              <p:cNvCxnSpPr/>
              <p:nvPr/>
            </p:nvCxnSpPr>
            <p:spPr>
              <a:xfrm>
                <a:off x="8305800" y="2085075"/>
                <a:ext cx="0" cy="27955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</p:cxnSp>
        </p:grpSp>
        <p:sp>
          <p:nvSpPr>
            <p:cNvPr id="206" name="Rectangle 205"/>
            <p:cNvSpPr/>
            <p:nvPr/>
          </p:nvSpPr>
          <p:spPr>
            <a:xfrm>
              <a:off x="8001000" y="2850243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01000" y="30153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001000" y="3336466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001000" y="31677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8458200" y="2850243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458200" y="30153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458200" y="3336466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458200" y="31677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8223847" y="2742443"/>
            <a:ext cx="1331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Predicted</a:t>
            </a:r>
          </a:p>
          <a:p>
            <a:pPr algn="ctr" defTabSz="457200"/>
            <a:r>
              <a:rPr lang="en-US" sz="2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User Bias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8450495" y="3782718"/>
            <a:ext cx="914400" cy="903061"/>
            <a:chOff x="8001000" y="2602139"/>
            <a:chExt cx="914400" cy="903061"/>
          </a:xfrm>
        </p:grpSpPr>
        <p:grpSp>
          <p:nvGrpSpPr>
            <p:cNvPr id="220" name="Group 219"/>
            <p:cNvGrpSpPr/>
            <p:nvPr/>
          </p:nvGrpSpPr>
          <p:grpSpPr>
            <a:xfrm>
              <a:off x="8001000" y="2602139"/>
              <a:ext cx="914400" cy="903061"/>
              <a:chOff x="7848600" y="2085074"/>
              <a:chExt cx="914400" cy="903061"/>
            </a:xfrm>
          </p:grpSpPr>
          <p:sp>
            <p:nvSpPr>
              <p:cNvPr id="229" name="Rectangle 228"/>
              <p:cNvSpPr/>
              <p:nvPr/>
            </p:nvSpPr>
            <p:spPr>
              <a:xfrm>
                <a:off x="7848600" y="2085074"/>
                <a:ext cx="457200" cy="232534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User</a:t>
                </a: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8305800" y="2085074"/>
                <a:ext cx="457200" cy="232534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ill Sans Light"/>
                    <a:ea typeface=""/>
                    <a:cs typeface="Gill Sans Light"/>
                  </a:rPr>
                  <a:t>Bias</a:t>
                </a: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848600" y="2085075"/>
                <a:ext cx="914400" cy="903060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"/>
                  <a:cs typeface=""/>
                </a:endParaRPr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8305800" y="2085075"/>
                <a:ext cx="0" cy="27955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none"/>
              </a:ln>
              <a:effectLst/>
            </p:spPr>
          </p:cxnSp>
        </p:grpSp>
        <p:sp>
          <p:nvSpPr>
            <p:cNvPr id="221" name="Rectangle 220"/>
            <p:cNvSpPr/>
            <p:nvPr/>
          </p:nvSpPr>
          <p:spPr>
            <a:xfrm>
              <a:off x="8001000" y="2850243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8001000" y="30153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001000" y="3336466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8001000" y="3167732"/>
              <a:ext cx="457200" cy="168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458200" y="2850243"/>
              <a:ext cx="457200" cy="16873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8458200" y="3015332"/>
              <a:ext cx="457200" cy="168734"/>
            </a:xfrm>
            <a:prstGeom prst="rect">
              <a:avLst/>
            </a:prstGeom>
            <a:solidFill>
              <a:srgbClr val="3366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8458200" y="3336466"/>
              <a:ext cx="457200" cy="16873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458200" y="3167732"/>
              <a:ext cx="457200" cy="168734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"/>
                <a:cs typeface=""/>
              </a:endParaRPr>
            </a:p>
          </p:txBody>
        </p:sp>
      </p:grpSp>
      <p:cxnSp>
        <p:nvCxnSpPr>
          <p:cNvPr id="233" name="Straight Arrow Connector 232"/>
          <p:cNvCxnSpPr/>
          <p:nvPr/>
        </p:nvCxnSpPr>
        <p:spPr>
          <a:xfrm>
            <a:off x="3829379" y="4234248"/>
            <a:ext cx="43132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/>
          <p:nvPr/>
        </p:nvCxnSpPr>
        <p:spPr>
          <a:xfrm>
            <a:off x="7823045" y="4234248"/>
            <a:ext cx="43132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35" name="Rectangle 234"/>
          <p:cNvSpPr/>
          <p:nvPr/>
        </p:nvSpPr>
        <p:spPr>
          <a:xfrm>
            <a:off x="4823679" y="1427590"/>
            <a:ext cx="6891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J. Gonzalez, R. Xin, A. Dave, D. </a:t>
            </a:r>
            <a:r>
              <a:rPr lang="en-US" dirty="0" err="1" smtClean="0"/>
              <a:t>Crankshaw</a:t>
            </a:r>
            <a:r>
              <a:rPr lang="en-US" dirty="0" smtClean="0"/>
              <a:t>, M. Franklin, I. </a:t>
            </a:r>
            <a:r>
              <a:rPr lang="en-US" dirty="0" err="1" smtClean="0"/>
              <a:t>Stoica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25830" y="242012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84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9226521" y="5134335"/>
            <a:ext cx="1921847" cy="1174150"/>
            <a:chOff x="5151102" y="3807872"/>
            <a:chExt cx="2442514" cy="1492252"/>
          </a:xfrm>
        </p:grpSpPr>
        <p:grpSp>
          <p:nvGrpSpPr>
            <p:cNvPr id="51" name="Group 50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8" name="24-Point Star 67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71" name="Group 70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73" name="Straight Connector 72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5" name="Straight Connector 74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72" name="Oval 71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9" name="Group 58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63" name="Right Triangle 62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64" name="Right Triangle 63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61" name="Oval 60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52" name="Freeform 51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 53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7526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-3302858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-1242664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-2792980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-277545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55377" y="5360399"/>
            <a:ext cx="1477815" cy="9895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2905" y="4202046"/>
            <a:ext cx="3060258" cy="6530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8" y="7177412"/>
            <a:ext cx="2218770" cy="13094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6470" y="7177412"/>
            <a:ext cx="2082753" cy="9651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00900" y="3799664"/>
            <a:ext cx="1512957" cy="8047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661" y="402277"/>
            <a:ext cx="3154718" cy="129056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3443984" y="6810838"/>
            <a:ext cx="1921847" cy="1174150"/>
            <a:chOff x="5151102" y="3807872"/>
            <a:chExt cx="2442514" cy="1492252"/>
          </a:xfrm>
        </p:grpSpPr>
        <p:grpSp>
          <p:nvGrpSpPr>
            <p:cNvPr id="30" name="Group 29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53" name="24-Point Star 52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59" name="Straight Connector 58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58" name="Oval 57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45" name="Group 44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49" name="Right Triangle 48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0" name="Right Triangle 49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47" name="Oval 46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32" name="Freeform 31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Freeform 33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9723" y="155271"/>
            <a:ext cx="6490855" cy="1325563"/>
          </a:xfrm>
        </p:spPr>
        <p:txBody>
          <a:bodyPr/>
          <a:lstStyle/>
          <a:p>
            <a:r>
              <a:rPr lang="en-US" b="1" dirty="0" smtClean="0"/>
              <a:t>C</a:t>
            </a:r>
            <a:r>
              <a:rPr lang="en-US" dirty="0" smtClean="0"/>
              <a:t>oncurrency </a:t>
            </a:r>
            <a:r>
              <a:rPr lang="en-US" b="1" dirty="0" smtClean="0"/>
              <a:t>C</a:t>
            </a:r>
            <a:r>
              <a:rPr lang="en-US" dirty="0" smtClean="0"/>
              <a:t>ontrol for</a:t>
            </a:r>
            <a:br>
              <a:rPr lang="en-US" dirty="0" smtClean="0"/>
            </a:br>
            <a:r>
              <a:rPr lang="en-US" b="1" dirty="0" smtClean="0"/>
              <a:t>M</a:t>
            </a:r>
            <a:r>
              <a:rPr lang="en-US" dirty="0" smtClean="0"/>
              <a:t>achine </a:t>
            </a:r>
            <a:r>
              <a:rPr lang="en-US" b="1" dirty="0" smtClean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538" y="1841507"/>
            <a:ext cx="5166581" cy="3916314"/>
          </a:xfrm>
        </p:spPr>
        <p:txBody>
          <a:bodyPr/>
          <a:lstStyle/>
          <a:p>
            <a:pPr marL="14287" indent="0">
              <a:buNone/>
            </a:pPr>
            <a:r>
              <a:rPr lang="en-US" dirty="0" smtClean="0"/>
              <a:t>Design of parallel machine learning algorithms using various </a:t>
            </a:r>
            <a:r>
              <a:rPr lang="en-US" dirty="0"/>
              <a:t>concurrency control </a:t>
            </a:r>
            <a:r>
              <a:rPr lang="en-US" dirty="0" smtClean="0"/>
              <a:t>techniques </a:t>
            </a:r>
            <a:endParaRPr lang="en-US" dirty="0"/>
          </a:p>
        </p:txBody>
      </p:sp>
      <p:sp>
        <p:nvSpPr>
          <p:cNvPr id="235" name="Rectangle 234"/>
          <p:cNvSpPr/>
          <p:nvPr/>
        </p:nvSpPr>
        <p:spPr>
          <a:xfrm>
            <a:off x="4823679" y="142759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Xinghao</a:t>
            </a:r>
            <a:r>
              <a:rPr lang="en-US" dirty="0" smtClean="0"/>
              <a:t> Pan et. al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25830" y="242012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47" y="7443327"/>
            <a:ext cx="2080591" cy="709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230" y="1582456"/>
            <a:ext cx="6356997" cy="4778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919" y="3199865"/>
            <a:ext cx="5673964" cy="35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26521" y="5134335"/>
            <a:ext cx="1921847" cy="1174150"/>
            <a:chOff x="5151102" y="3807872"/>
            <a:chExt cx="2442514" cy="1492252"/>
          </a:xfrm>
        </p:grpSpPr>
        <p:grpSp>
          <p:nvGrpSpPr>
            <p:cNvPr id="46" name="Group 45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2" name="24-Point Star 61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4" name="Oval 63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5" name="Group 64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8" name="Straight Connector 67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3" name="Group 52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8" name="Right Triangle 57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9" name="Right Triangle 58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6" name="Oval 55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47" name="Freeform 46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Freeform 48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7282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533607" y="-4151576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658226" y="-2091382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701973" y="-3641698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09135" y="-3624174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4" y="327171"/>
            <a:ext cx="4177618" cy="193596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38227" y="383916"/>
            <a:ext cx="7154668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A Framework </a:t>
            </a:r>
            <a:r>
              <a:rPr lang="en-US" sz="4800" dirty="0"/>
              <a:t>for Distributed </a:t>
            </a:r>
            <a:r>
              <a:rPr lang="en-US" sz="4800" dirty="0" smtClean="0"/>
              <a:t>Optimization</a:t>
            </a:r>
            <a:endParaRPr lang="en-US" sz="4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65404" y="2369446"/>
            <a:ext cx="7667455" cy="4270930"/>
          </a:xfrm>
        </p:spPr>
        <p:txBody>
          <a:bodyPr>
            <a:normAutofit/>
          </a:bodyPr>
          <a:lstStyle/>
          <a:p>
            <a:r>
              <a:rPr lang="en-US" b="1" dirty="0" smtClean="0"/>
              <a:t>Challenge:</a:t>
            </a:r>
            <a:r>
              <a:rPr lang="en-US" dirty="0" smtClean="0"/>
              <a:t> distributed optimization and ML is </a:t>
            </a:r>
            <a:r>
              <a:rPr lang="en-US" dirty="0" smtClean="0">
                <a:sym typeface="Wingdings"/>
              </a:rPr>
              <a:t>often communication bound</a:t>
            </a:r>
            <a:endParaRPr lang="en-US" b="1" dirty="0" smtClean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Solution: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CoCoA</a:t>
            </a:r>
            <a:r>
              <a:rPr lang="en-US" dirty="0" smtClean="0">
                <a:sym typeface="Wingdings"/>
              </a:rPr>
              <a:t> reduces communication by</a:t>
            </a:r>
          </a:p>
          <a:p>
            <a:pPr lvl="1"/>
            <a:r>
              <a:rPr lang="en-US" dirty="0" smtClean="0">
                <a:sym typeface="Wingdings"/>
              </a:rPr>
              <a:t>exploiting the primal-dual setting to leverage efficient local solvers </a:t>
            </a:r>
          </a:p>
          <a:p>
            <a:r>
              <a:rPr lang="en-US" dirty="0" smtClean="0">
                <a:sym typeface="Wingdings"/>
              </a:rPr>
              <a:t>Provide strong </a:t>
            </a:r>
            <a:r>
              <a:rPr lang="en-US" b="1" dirty="0" smtClean="0">
                <a:sym typeface="Wingdings"/>
              </a:rPr>
              <a:t>convergence guarantees </a:t>
            </a:r>
            <a:r>
              <a:rPr lang="en-US" dirty="0" smtClean="0">
                <a:sym typeface="Wingdings"/>
              </a:rPr>
              <a:t>&amp; empirical results</a:t>
            </a:r>
            <a:endParaRPr lang="en-US" b="1" dirty="0" smtClean="0"/>
          </a:p>
          <a:p>
            <a:r>
              <a:rPr lang="en-US" b="1" dirty="0" smtClean="0"/>
              <a:t>Open-source implementation </a:t>
            </a:r>
            <a:r>
              <a:rPr lang="en-US" dirty="0" smtClean="0"/>
              <a:t>in Spark, </a:t>
            </a:r>
            <a:r>
              <a:rPr lang="en-US" dirty="0" err="1" smtClean="0"/>
              <a:t>Flink</a:t>
            </a:r>
            <a:r>
              <a:rPr lang="en-US" dirty="0" smtClean="0"/>
              <a:t>, and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96778" y="1718307"/>
            <a:ext cx="612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V. </a:t>
            </a:r>
            <a:r>
              <a:rPr lang="en-US" dirty="0"/>
              <a:t>Smith, S. Forte, C. Ma, M. </a:t>
            </a:r>
            <a:r>
              <a:rPr lang="en-US" dirty="0" err="1"/>
              <a:t>Takáč</a:t>
            </a:r>
            <a:r>
              <a:rPr lang="en-US" dirty="0"/>
              <a:t>, M. </a:t>
            </a:r>
            <a:r>
              <a:rPr lang="en-US" dirty="0" err="1"/>
              <a:t>Jaggi</a:t>
            </a:r>
            <a:r>
              <a:rPr lang="en-US" dirty="0"/>
              <a:t>, M. I. Jordan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036" y="2840276"/>
            <a:ext cx="3654671" cy="286539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10058782" y="4253939"/>
            <a:ext cx="515812" cy="69723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69081" y="7922578"/>
            <a:ext cx="1477815" cy="9895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385" y="4178407"/>
            <a:ext cx="3060258" cy="65300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9455893"/>
            <a:ext cx="2218770" cy="130943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019" y="9085303"/>
            <a:ext cx="2080591" cy="7097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43130" y="3413041"/>
            <a:ext cx="1512957" cy="8047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0323" y="9365935"/>
            <a:ext cx="1820322" cy="74467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3870590" y="6858000"/>
            <a:ext cx="1921847" cy="1174150"/>
            <a:chOff x="5151102" y="3807872"/>
            <a:chExt cx="2442514" cy="1492252"/>
          </a:xfrm>
        </p:grpSpPr>
        <p:grpSp>
          <p:nvGrpSpPr>
            <p:cNvPr id="49" name="Group 48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5" name="24-Point Star 64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8" name="Oval 67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71" name="Straight Connector 70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72" name="Straight Connector 71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7" name="Group 56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60" name="Group 59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3" name="Rectangle 62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4" name="Rectangle 63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61" name="Right Triangle 60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62" name="Right Triangle 61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9" name="Oval 58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50" name="Freeform 49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Freeform 51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7485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929" y="1645354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214" y="4042343"/>
            <a:ext cx="1477815" cy="9895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316" y="4210635"/>
            <a:ext cx="3060258" cy="6530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924" y="4999047"/>
            <a:ext cx="2218770" cy="130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17" y="5235532"/>
            <a:ext cx="2082753" cy="9651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55" y="4192818"/>
            <a:ext cx="2080591" cy="7097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62" y="4097839"/>
            <a:ext cx="1512957" cy="8047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386" y="5279960"/>
            <a:ext cx="1820322" cy="74467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226521" y="5134335"/>
            <a:ext cx="1921847" cy="1174150"/>
            <a:chOff x="5151102" y="3807872"/>
            <a:chExt cx="2442514" cy="1492252"/>
          </a:xfrm>
        </p:grpSpPr>
        <p:grpSp>
          <p:nvGrpSpPr>
            <p:cNvPr id="46" name="Group 45"/>
            <p:cNvGrpSpPr/>
            <p:nvPr/>
          </p:nvGrpSpPr>
          <p:grpSpPr>
            <a:xfrm>
              <a:off x="5151102" y="3807872"/>
              <a:ext cx="2442514" cy="1492252"/>
              <a:chOff x="4944368" y="3556180"/>
              <a:chExt cx="2604966" cy="159150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5497786" y="4355049"/>
                <a:ext cx="2051548" cy="79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32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62" name="24-Point Star 61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64" name="Oval 63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grpSp>
                  <p:nvGrpSpPr>
                    <p:cNvPr id="65" name="Group 64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68" name="Straight Connector 67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66" name="Oval 65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</p:grpSp>
            <p:grpSp>
              <p:nvGrpSpPr>
                <p:cNvPr id="53" name="Group 52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/>
                      </a:p>
                    </p:txBody>
                  </p:sp>
                </p:grpSp>
                <p:sp>
                  <p:nvSpPr>
                    <p:cNvPr id="58" name="Right Triangle 57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59" name="Right Triangle 58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56" name="Oval 55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sp>
          <p:nvSpPr>
            <p:cNvPr id="47" name="Freeform 46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Freeform 48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7762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763" y="143013"/>
            <a:ext cx="6850769" cy="1818640"/>
          </a:xfrm>
        </p:spPr>
        <p:txBody>
          <a:bodyPr>
            <a:noAutofit/>
          </a:bodyPr>
          <a:lstStyle/>
          <a:p>
            <a:r>
              <a:rPr lang="en-US" sz="4000" smtClean="0"/>
              <a:t>A </a:t>
            </a:r>
            <a:r>
              <a:rPr lang="en-US" sz="4000" dirty="0" smtClean="0"/>
              <a:t>Scalable Multivariate </a:t>
            </a:r>
            <a:br>
              <a:rPr lang="en-US" sz="4000" dirty="0" smtClean="0"/>
            </a:br>
            <a:r>
              <a:rPr lang="en-US" sz="4000" dirty="0" smtClean="0"/>
              <a:t>Time Series Analysis Engine</a:t>
            </a:r>
            <a:endParaRPr lang="en-US" sz="4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107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68322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862" y="3981291"/>
            <a:ext cx="3157525" cy="27898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3656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312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Samples are </a:t>
            </a:r>
            <a:br>
              <a:rPr lang="en-US" sz="2000" dirty="0" smtClean="0"/>
            </a:br>
            <a:r>
              <a:rPr lang="en-US" sz="2000" dirty="0" smtClean="0"/>
              <a:t>easy</a:t>
            </a:r>
            <a:r>
              <a:rPr lang="en-US" sz="2000" dirty="0"/>
              <a:t> </a:t>
            </a:r>
            <a:r>
              <a:rPr lang="en-US" sz="2000" dirty="0" smtClean="0"/>
              <a:t>to align </a:t>
            </a:r>
            <a:br>
              <a:rPr lang="en-US" sz="2000" dirty="0" smtClean="0"/>
            </a:br>
            <a:r>
              <a:rPr lang="en-US" sz="2000" dirty="0" smtClean="0"/>
              <a:t>(requires sorting)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35077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13080" y="323936"/>
            <a:ext cx="2461361" cy="1504804"/>
            <a:chOff x="5151103" y="3807872"/>
            <a:chExt cx="2313509" cy="1414413"/>
          </a:xfrm>
        </p:grpSpPr>
        <p:grpSp>
          <p:nvGrpSpPr>
            <p:cNvPr id="30" name="Group 29"/>
            <p:cNvGrpSpPr/>
            <p:nvPr/>
          </p:nvGrpSpPr>
          <p:grpSpPr>
            <a:xfrm>
              <a:off x="5151103" y="3807872"/>
              <a:ext cx="2248913" cy="1414413"/>
              <a:chOff x="4944368" y="3556180"/>
              <a:chExt cx="2398488" cy="150848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497786" y="4355049"/>
                <a:ext cx="1845070" cy="709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40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45" name="24-Point Star 44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47" name="Oval 46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50" name="Straight Connector 49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1" name="Straight Connector 50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  <p:grpSp>
              <p:nvGrpSpPr>
                <p:cNvPr id="37" name="Group 36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41" name="Right Triangle 40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42" name="Right Triangle 41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  <p:sp>
                <p:nvSpPr>
                  <p:cNvPr id="39" name="Oval 38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</p:grpSp>
        <p:sp>
          <p:nvSpPr>
            <p:cNvPr id="31" name="Freeform 30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Freeform 32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18" y="7370145"/>
            <a:ext cx="1477815" cy="9895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8441" y="1970123"/>
            <a:ext cx="3060258" cy="6530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537" y="7460904"/>
            <a:ext cx="2218770" cy="130943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81550" y="6168371"/>
            <a:ext cx="2082753" cy="96517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938" y="7760731"/>
            <a:ext cx="2080591" cy="7097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20220" y="2971472"/>
            <a:ext cx="1512957" cy="8047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157" y="7370947"/>
            <a:ext cx="1820322" cy="744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2899" y="1610070"/>
            <a:ext cx="421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F. </a:t>
            </a:r>
            <a:r>
              <a:rPr lang="en-US" dirty="0" err="1" smtClean="0"/>
              <a:t>Belletti</a:t>
            </a:r>
            <a:r>
              <a:rPr lang="en-US" dirty="0" smtClean="0"/>
              <a:t>, E. Sparks, X. Wang, I. </a:t>
            </a:r>
            <a:r>
              <a:rPr lang="en-US" dirty="0" err="1" smtClean="0"/>
              <a:t>Stoica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3420361" y="382074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Can 59"/>
          <p:cNvSpPr/>
          <p:nvPr/>
        </p:nvSpPr>
        <p:spPr>
          <a:xfrm>
            <a:off x="673656" y="-369569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98275" y="-1635503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62" name="Right Arrow 61"/>
          <p:cNvSpPr/>
          <p:nvPr/>
        </p:nvSpPr>
        <p:spPr>
          <a:xfrm>
            <a:off x="3842022" y="-3185819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549184" y="-3168295"/>
            <a:ext cx="2649647" cy="1532793"/>
            <a:chOff x="6031930" y="1896432"/>
            <a:chExt cx="1987235" cy="1149595"/>
          </a:xfrm>
        </p:grpSpPr>
        <p:grpSp>
          <p:nvGrpSpPr>
            <p:cNvPr id="64" name="Group 6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545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23" grpId="0"/>
      <p:bldP spid="25" grpId="0"/>
      <p:bldP spid="2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787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2002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8058" y="3981291"/>
            <a:ext cx="3157525" cy="27898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5544264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991608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/>
              <a:t>Samples are </a:t>
            </a:r>
            <a:br>
              <a:rPr lang="en-US" sz="2000" dirty="0"/>
            </a:br>
            <a:r>
              <a:rPr lang="en-US" sz="2000" dirty="0"/>
              <a:t>easy to align </a:t>
            </a:r>
            <a:br>
              <a:rPr lang="en-US" sz="2000" dirty="0"/>
            </a:br>
            <a:r>
              <a:rPr lang="en-US" sz="2000" dirty="0"/>
              <a:t>(requires sorting)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81243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71407" y="4079997"/>
            <a:ext cx="585923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Solution: </a:t>
            </a: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Project onto Fourier b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asis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oes not require data alignment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Infer statistics in frequency 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e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quivalent to kernel smoothing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is-I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nalysis of bias – variance tradeoff</a:t>
            </a: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89763" y="143013"/>
            <a:ext cx="6850769" cy="1818640"/>
          </a:xfrm>
        </p:spPr>
        <p:txBody>
          <a:bodyPr>
            <a:noAutofit/>
          </a:bodyPr>
          <a:lstStyle/>
          <a:p>
            <a:r>
              <a:rPr lang="en-US" sz="4000" smtClean="0"/>
              <a:t>A </a:t>
            </a:r>
            <a:r>
              <a:rPr lang="en-US" sz="4000" dirty="0" smtClean="0"/>
              <a:t>Scalable Multivariate </a:t>
            </a:r>
            <a:br>
              <a:rPr lang="en-US" sz="4000" dirty="0" smtClean="0"/>
            </a:br>
            <a:r>
              <a:rPr lang="en-US" sz="4000" dirty="0" smtClean="0"/>
              <a:t>Time Series Analysis Engine</a:t>
            </a:r>
            <a:endParaRPr lang="en-US" sz="40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513080" y="323936"/>
            <a:ext cx="2461361" cy="1504804"/>
            <a:chOff x="5151103" y="3807872"/>
            <a:chExt cx="2313509" cy="1414413"/>
          </a:xfrm>
        </p:grpSpPr>
        <p:grpSp>
          <p:nvGrpSpPr>
            <p:cNvPr id="37" name="Group 36"/>
            <p:cNvGrpSpPr/>
            <p:nvPr/>
          </p:nvGrpSpPr>
          <p:grpSpPr>
            <a:xfrm>
              <a:off x="5151103" y="3807872"/>
              <a:ext cx="2248913" cy="1414413"/>
              <a:chOff x="4944368" y="3556180"/>
              <a:chExt cx="2398488" cy="150848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497786" y="4355049"/>
                <a:ext cx="1845070" cy="709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40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52" name="24-Point Star 51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58" name="Straight Connector 57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  <p:grpSp>
              <p:nvGrpSpPr>
                <p:cNvPr id="44" name="Group 43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48" name="Right Triangle 47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49" name="Right Triangle 48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  <p:sp>
                <p:nvSpPr>
                  <p:cNvPr id="46" name="Oval 45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</p:grpSp>
        <p:sp>
          <p:nvSpPr>
            <p:cNvPr id="38" name="Freeform 37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Freeform 39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662899" y="1610070"/>
            <a:ext cx="421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F. </a:t>
            </a:r>
            <a:r>
              <a:rPr lang="en-US" dirty="0" err="1" smtClean="0"/>
              <a:t>Belletti</a:t>
            </a:r>
            <a:r>
              <a:rPr lang="en-US" dirty="0" smtClean="0"/>
              <a:t>, E. Sparks, X. Wang, I. </a:t>
            </a:r>
            <a:r>
              <a:rPr lang="en-US" dirty="0" err="1" smtClean="0"/>
              <a:t>Stoica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420361" y="382074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0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12939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5366478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5544264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991608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/>
              <a:t>Requires aligning samples in time to compute </a:t>
            </a:r>
            <a:r>
              <a:rPr lang="en-US" sz="2000" dirty="0" smtClean="0"/>
              <a:t>correlation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-5699723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13080" y="4079997"/>
            <a:ext cx="585923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Solution: </a:t>
            </a: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Project onto Fourier b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asis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oes not require data alignment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Infer statistics in frequency 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e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quivalent to kernel smoothing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is-I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nalysis of bias – variance tradeoff</a:t>
            </a: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096000" y="3888022"/>
            <a:ext cx="5834640" cy="2754573"/>
            <a:chOff x="6096000" y="3888022"/>
            <a:chExt cx="5834640" cy="2754573"/>
          </a:xfrm>
        </p:grpSpPr>
        <p:sp>
          <p:nvSpPr>
            <p:cNvPr id="7" name="Right Brace 6"/>
            <p:cNvSpPr/>
            <p:nvPr/>
          </p:nvSpPr>
          <p:spPr>
            <a:xfrm>
              <a:off x="6096000" y="4127132"/>
              <a:ext cx="914400" cy="2405215"/>
            </a:xfrm>
            <a:prstGeom prst="rightBrace">
              <a:avLst>
                <a:gd name="adj1" fmla="val 8333"/>
                <a:gd name="adj2" fmla="val 200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98076" y="5442266"/>
              <a:ext cx="4832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Define an operator DAG (like TF) and then rely on query-optimization to define </a:t>
              </a:r>
              <a:r>
                <a:rPr lang="en-US" sz="2400" smtClean="0">
                  <a:latin typeface="Helvetica Neue Light" charset="0"/>
                  <a:ea typeface="Helvetica Neue Light" charset="0"/>
                  <a:cs typeface="Helvetica Neue Light" charset="0"/>
                </a:rPr>
                <a:t>efficient execution.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010400" y="3888022"/>
              <a:ext cx="2401007" cy="1470506"/>
              <a:chOff x="5151101" y="3807873"/>
              <a:chExt cx="2401007" cy="147050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151101" y="3807873"/>
                <a:ext cx="2401007" cy="1470506"/>
                <a:chOff x="4944368" y="3556180"/>
                <a:chExt cx="2560699" cy="1568310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5497786" y="4355049"/>
                  <a:ext cx="200728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 smtClean="0">
                      <a:latin typeface="Tahoma" charset="0"/>
                      <a:ea typeface="Tahoma" charset="0"/>
                      <a:cs typeface="Tahoma" charset="0"/>
                    </a:rPr>
                    <a:t>emgine</a:t>
                  </a:r>
                  <a:endParaRPr lang="en-US" sz="40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4944368" y="3556180"/>
                  <a:ext cx="842326" cy="1473634"/>
                  <a:chOff x="4824629" y="2611910"/>
                  <a:chExt cx="1230972" cy="2153564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4824629" y="2611910"/>
                    <a:ext cx="1204072" cy="1204072"/>
                    <a:chOff x="5051504" y="2526528"/>
                    <a:chExt cx="1355234" cy="1355234"/>
                  </a:xfrm>
                </p:grpSpPr>
                <p:sp>
                  <p:nvSpPr>
                    <p:cNvPr id="62" name="24-Point Star 61"/>
                    <p:cNvSpPr/>
                    <p:nvPr/>
                  </p:nvSpPr>
                  <p:spPr>
                    <a:xfrm>
                      <a:off x="5051504" y="2526528"/>
                      <a:ext cx="1355234" cy="1355234"/>
                    </a:xfrm>
                    <a:prstGeom prst="star24">
                      <a:avLst>
                        <a:gd name="adj" fmla="val 43634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5202180" y="2677204"/>
                      <a:ext cx="1053882" cy="1053882"/>
                      <a:chOff x="5304750" y="2779774"/>
                      <a:chExt cx="848742" cy="848742"/>
                    </a:xfrm>
                  </p:grpSpPr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5304750" y="2779774"/>
                        <a:ext cx="848742" cy="848742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5429045" y="2904069"/>
                        <a:ext cx="600152" cy="600152"/>
                        <a:chOff x="5429045" y="2904069"/>
                        <a:chExt cx="600152" cy="600152"/>
                      </a:xfrm>
                    </p:grpSpPr>
                    <p:cxnSp>
                      <p:nvCxnSpPr>
                        <p:cNvPr id="67" name="Straight Connector 66"/>
                        <p:cNvCxnSpPr>
                          <a:stCxn id="61" idx="1"/>
                          <a:endCxn id="61" idx="5"/>
                        </p:cNvCxnSpPr>
                        <p:nvPr/>
                      </p:nvCxnSpPr>
                      <p:spPr>
                        <a:xfrm>
                          <a:off x="5429045" y="2904069"/>
                          <a:ext cx="600152" cy="60015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>
                          <a:stCxn id="61" idx="7"/>
                          <a:endCxn id="61" idx="3"/>
                        </p:cNvCxnSpPr>
                        <p:nvPr/>
                      </p:nvCxnSpPr>
                      <p:spPr>
                        <a:xfrm flipH="1">
                          <a:off x="5429045" y="2904069"/>
                          <a:ext cx="600152" cy="60015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5652921" y="3126998"/>
                        <a:ext cx="152400" cy="1524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 rot="21383020">
                    <a:off x="5047933" y="3702161"/>
                    <a:ext cx="1007668" cy="1063313"/>
                    <a:chOff x="5006658" y="3714861"/>
                    <a:chExt cx="1007668" cy="1063313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 rot="21368129">
                      <a:off x="5006658" y="3714861"/>
                      <a:ext cx="1007668" cy="1063313"/>
                      <a:chOff x="6271599" y="3302100"/>
                      <a:chExt cx="716371" cy="755930"/>
                    </a:xfrm>
                  </p:grpSpPr>
                  <p:grpSp>
                    <p:nvGrpSpPr>
                      <p:cNvPr id="57" name="Group 56"/>
                      <p:cNvGrpSpPr/>
                      <p:nvPr/>
                    </p:nvGrpSpPr>
                    <p:grpSpPr>
                      <a:xfrm>
                        <a:off x="6327083" y="3467595"/>
                        <a:ext cx="614044" cy="590435"/>
                        <a:chOff x="6327083" y="3467595"/>
                        <a:chExt cx="614044" cy="590435"/>
                      </a:xfrm>
                    </p:grpSpPr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6327083" y="3467595"/>
                          <a:ext cx="614044" cy="7739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/>
                        </a:p>
                      </p:txBody>
                    </p:sp>
                    <p:sp>
                      <p:nvSpPr>
                        <p:cNvPr id="61" name="Rectangle 60"/>
                        <p:cNvSpPr/>
                        <p:nvPr/>
                      </p:nvSpPr>
                      <p:spPr>
                        <a:xfrm>
                          <a:off x="6598965" y="3537883"/>
                          <a:ext cx="70280" cy="52014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/>
                        </a:p>
                      </p:txBody>
                    </p:sp>
                  </p:grpSp>
                  <p:sp>
                    <p:nvSpPr>
                      <p:cNvPr id="58" name="Right Triangle 57"/>
                      <p:cNvSpPr/>
                      <p:nvPr/>
                    </p:nvSpPr>
                    <p:spPr>
                      <a:xfrm rot="20639152">
                        <a:off x="6894282" y="3304183"/>
                        <a:ext cx="93688" cy="294064"/>
                      </a:xfrm>
                      <a:prstGeom prst="rtTriangl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59" name="Right Triangle 58"/>
                      <p:cNvSpPr/>
                      <p:nvPr/>
                    </p:nvSpPr>
                    <p:spPr>
                      <a:xfrm rot="960848" flipH="1">
                        <a:off x="6271599" y="3302100"/>
                        <a:ext cx="93688" cy="294064"/>
                      </a:xfrm>
                      <a:prstGeom prst="rtTriangl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5470525" y="3984625"/>
                      <a:ext cx="59468" cy="5946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  <p:sp>
            <p:nvSpPr>
              <p:cNvPr id="48" name="Freeform 47"/>
              <p:cNvSpPr/>
              <p:nvPr/>
            </p:nvSpPr>
            <p:spPr>
              <a:xfrm>
                <a:off x="5905585" y="4287927"/>
                <a:ext cx="1543500" cy="440675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69899" h="699214">
                    <a:moveTo>
                      <a:pt x="0" y="0"/>
                    </a:moveTo>
                    <a:lnTo>
                      <a:pt x="69574" y="170577"/>
                    </a:lnTo>
                    <a:lnTo>
                      <a:pt x="262455" y="577771"/>
                    </a:lnTo>
                    <a:lnTo>
                      <a:pt x="355324" y="442039"/>
                    </a:lnTo>
                    <a:lnTo>
                      <a:pt x="491055" y="699214"/>
                    </a:lnTo>
                    <a:lnTo>
                      <a:pt x="691080" y="299164"/>
                    </a:lnTo>
                    <a:lnTo>
                      <a:pt x="755374" y="442039"/>
                    </a:lnTo>
                    <a:lnTo>
                      <a:pt x="898249" y="170577"/>
                    </a:lnTo>
                    <a:lnTo>
                      <a:pt x="1041124" y="442039"/>
                    </a:lnTo>
                    <a:lnTo>
                      <a:pt x="1262580" y="27702"/>
                    </a:lnTo>
                    <a:lnTo>
                      <a:pt x="1398311" y="292021"/>
                    </a:lnTo>
                    <a:lnTo>
                      <a:pt x="1484036" y="163433"/>
                    </a:lnTo>
                    <a:lnTo>
                      <a:pt x="1548330" y="306308"/>
                    </a:lnTo>
                    <a:lnTo>
                      <a:pt x="1634055" y="177721"/>
                    </a:lnTo>
                    <a:lnTo>
                      <a:pt x="1769786" y="434896"/>
                    </a:lnTo>
                    <a:lnTo>
                      <a:pt x="1962668" y="41989"/>
                    </a:lnTo>
                    <a:lnTo>
                      <a:pt x="2184124" y="413464"/>
                    </a:lnTo>
                    <a:lnTo>
                      <a:pt x="2398436" y="41989"/>
                    </a:lnTo>
                    <a:lnTo>
                      <a:pt x="2605605" y="413464"/>
                    </a:lnTo>
                    <a:lnTo>
                      <a:pt x="2669899" y="31345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5856482" y="4118876"/>
                <a:ext cx="1592603" cy="423216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773813 w 2838107"/>
                  <a:gd name="connsiteY18" fmla="*/ 385762 h 671512"/>
                  <a:gd name="connsiteX19" fmla="*/ 2838107 w 2838107"/>
                  <a:gd name="connsiteY19" fmla="*/ 285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38107" h="671512">
                    <a:moveTo>
                      <a:pt x="0" y="356077"/>
                    </a:moveTo>
                    <a:lnTo>
                      <a:pt x="237782" y="142875"/>
                    </a:lnTo>
                    <a:lnTo>
                      <a:pt x="430663" y="550069"/>
                    </a:lnTo>
                    <a:lnTo>
                      <a:pt x="523532" y="414337"/>
                    </a:lnTo>
                    <a:lnTo>
                      <a:pt x="659263" y="671512"/>
                    </a:lnTo>
                    <a:lnTo>
                      <a:pt x="859288" y="271462"/>
                    </a:lnTo>
                    <a:lnTo>
                      <a:pt x="923582" y="414337"/>
                    </a:lnTo>
                    <a:lnTo>
                      <a:pt x="1066457" y="142875"/>
                    </a:lnTo>
                    <a:lnTo>
                      <a:pt x="1209332" y="414337"/>
                    </a:lnTo>
                    <a:lnTo>
                      <a:pt x="1430788" y="0"/>
                    </a:lnTo>
                    <a:lnTo>
                      <a:pt x="1566519" y="264319"/>
                    </a:lnTo>
                    <a:lnTo>
                      <a:pt x="1652244" y="135731"/>
                    </a:lnTo>
                    <a:lnTo>
                      <a:pt x="1716538" y="278606"/>
                    </a:lnTo>
                    <a:lnTo>
                      <a:pt x="1802263" y="150019"/>
                    </a:lnTo>
                    <a:lnTo>
                      <a:pt x="1937994" y="407194"/>
                    </a:lnTo>
                    <a:lnTo>
                      <a:pt x="2130876" y="14287"/>
                    </a:lnTo>
                    <a:lnTo>
                      <a:pt x="2352332" y="385762"/>
                    </a:lnTo>
                    <a:lnTo>
                      <a:pt x="2566644" y="14287"/>
                    </a:lnTo>
                    <a:lnTo>
                      <a:pt x="2773813" y="385762"/>
                    </a:lnTo>
                    <a:lnTo>
                      <a:pt x="2838107" y="28575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Freeform 49"/>
              <p:cNvSpPr/>
              <p:nvPr/>
            </p:nvSpPr>
            <p:spPr>
              <a:xfrm rot="459070">
                <a:off x="5904254" y="3897218"/>
                <a:ext cx="1560358" cy="423216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773813 w 2838107"/>
                  <a:gd name="connsiteY18" fmla="*/ 385762 h 671512"/>
                  <a:gd name="connsiteX19" fmla="*/ 2838107 w 2838107"/>
                  <a:gd name="connsiteY19" fmla="*/ 285750 h 671512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838107 w 2838107"/>
                  <a:gd name="connsiteY18" fmla="*/ 285750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16538 w 2659386"/>
                  <a:gd name="connsiteY12" fmla="*/ 278606 h 671512"/>
                  <a:gd name="connsiteX13" fmla="*/ 1802263 w 2659386"/>
                  <a:gd name="connsiteY13" fmla="*/ 150019 h 671512"/>
                  <a:gd name="connsiteX14" fmla="*/ 1937994 w 2659386"/>
                  <a:gd name="connsiteY14" fmla="*/ 407194 h 671512"/>
                  <a:gd name="connsiteX15" fmla="*/ 2130876 w 2659386"/>
                  <a:gd name="connsiteY15" fmla="*/ 14287 h 671512"/>
                  <a:gd name="connsiteX16" fmla="*/ 2352332 w 2659386"/>
                  <a:gd name="connsiteY16" fmla="*/ 385762 h 671512"/>
                  <a:gd name="connsiteX17" fmla="*/ 2566644 w 2659386"/>
                  <a:gd name="connsiteY17" fmla="*/ 14287 h 671512"/>
                  <a:gd name="connsiteX18" fmla="*/ 2659386 w 2659386"/>
                  <a:gd name="connsiteY18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802263 w 2659386"/>
                  <a:gd name="connsiteY12" fmla="*/ 150019 h 671512"/>
                  <a:gd name="connsiteX13" fmla="*/ 1937994 w 2659386"/>
                  <a:gd name="connsiteY13" fmla="*/ 407194 h 671512"/>
                  <a:gd name="connsiteX14" fmla="*/ 2130876 w 2659386"/>
                  <a:gd name="connsiteY14" fmla="*/ 14287 h 671512"/>
                  <a:gd name="connsiteX15" fmla="*/ 2352332 w 2659386"/>
                  <a:gd name="connsiteY15" fmla="*/ 385762 h 671512"/>
                  <a:gd name="connsiteX16" fmla="*/ 2566644 w 2659386"/>
                  <a:gd name="connsiteY16" fmla="*/ 14287 h 671512"/>
                  <a:gd name="connsiteX17" fmla="*/ 2659386 w 2659386"/>
                  <a:gd name="connsiteY17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937994 w 2659386"/>
                  <a:gd name="connsiteY12" fmla="*/ 407194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82921 w 2659386"/>
                  <a:gd name="connsiteY8" fmla="*/ 423698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55121 w 2659386"/>
                  <a:gd name="connsiteY6" fmla="*/ 423697 h 671512"/>
                  <a:gd name="connsiteX7" fmla="*/ 1066457 w 2659386"/>
                  <a:gd name="connsiteY7" fmla="*/ 142875 h 671512"/>
                  <a:gd name="connsiteX8" fmla="*/ 1282921 w 2659386"/>
                  <a:gd name="connsiteY8" fmla="*/ 423698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1 w 2421605"/>
                  <a:gd name="connsiteY0" fmla="*/ 142875 h 671512"/>
                  <a:gd name="connsiteX1" fmla="*/ 192882 w 2421605"/>
                  <a:gd name="connsiteY1" fmla="*/ 550069 h 671512"/>
                  <a:gd name="connsiteX2" fmla="*/ 285751 w 2421605"/>
                  <a:gd name="connsiteY2" fmla="*/ 414337 h 671512"/>
                  <a:gd name="connsiteX3" fmla="*/ 421482 w 2421605"/>
                  <a:gd name="connsiteY3" fmla="*/ 671512 h 671512"/>
                  <a:gd name="connsiteX4" fmla="*/ 621507 w 2421605"/>
                  <a:gd name="connsiteY4" fmla="*/ 271462 h 671512"/>
                  <a:gd name="connsiteX5" fmla="*/ 717340 w 2421605"/>
                  <a:gd name="connsiteY5" fmla="*/ 423697 h 671512"/>
                  <a:gd name="connsiteX6" fmla="*/ 828676 w 2421605"/>
                  <a:gd name="connsiteY6" fmla="*/ 142875 h 671512"/>
                  <a:gd name="connsiteX7" fmla="*/ 1045140 w 2421605"/>
                  <a:gd name="connsiteY7" fmla="*/ 423698 h 671512"/>
                  <a:gd name="connsiteX8" fmla="*/ 1193007 w 2421605"/>
                  <a:gd name="connsiteY8" fmla="*/ 0 h 671512"/>
                  <a:gd name="connsiteX9" fmla="*/ 1328738 w 2421605"/>
                  <a:gd name="connsiteY9" fmla="*/ 264319 h 671512"/>
                  <a:gd name="connsiteX10" fmla="*/ 1414463 w 2421605"/>
                  <a:gd name="connsiteY10" fmla="*/ 135731 h 671512"/>
                  <a:gd name="connsiteX11" fmla="*/ 1532007 w 2421605"/>
                  <a:gd name="connsiteY11" fmla="*/ 416553 h 671512"/>
                  <a:gd name="connsiteX12" fmla="*/ 1893095 w 2421605"/>
                  <a:gd name="connsiteY12" fmla="*/ 14287 h 671512"/>
                  <a:gd name="connsiteX13" fmla="*/ 2114551 w 2421605"/>
                  <a:gd name="connsiteY13" fmla="*/ 385762 h 671512"/>
                  <a:gd name="connsiteX14" fmla="*/ 2328863 w 2421605"/>
                  <a:gd name="connsiteY14" fmla="*/ 14287 h 671512"/>
                  <a:gd name="connsiteX15" fmla="*/ 2421605 w 2421605"/>
                  <a:gd name="connsiteY15" fmla="*/ 426158 h 671512"/>
                  <a:gd name="connsiteX0" fmla="*/ -1 w 2228722"/>
                  <a:gd name="connsiteY0" fmla="*/ 550069 h 671512"/>
                  <a:gd name="connsiteX1" fmla="*/ 92868 w 2228722"/>
                  <a:gd name="connsiteY1" fmla="*/ 414337 h 671512"/>
                  <a:gd name="connsiteX2" fmla="*/ 228599 w 2228722"/>
                  <a:gd name="connsiteY2" fmla="*/ 671512 h 671512"/>
                  <a:gd name="connsiteX3" fmla="*/ 428624 w 2228722"/>
                  <a:gd name="connsiteY3" fmla="*/ 271462 h 671512"/>
                  <a:gd name="connsiteX4" fmla="*/ 524457 w 2228722"/>
                  <a:gd name="connsiteY4" fmla="*/ 423697 h 671512"/>
                  <a:gd name="connsiteX5" fmla="*/ 635793 w 2228722"/>
                  <a:gd name="connsiteY5" fmla="*/ 142875 h 671512"/>
                  <a:gd name="connsiteX6" fmla="*/ 852257 w 2228722"/>
                  <a:gd name="connsiteY6" fmla="*/ 423698 h 671512"/>
                  <a:gd name="connsiteX7" fmla="*/ 1000124 w 2228722"/>
                  <a:gd name="connsiteY7" fmla="*/ 0 h 671512"/>
                  <a:gd name="connsiteX8" fmla="*/ 1135855 w 2228722"/>
                  <a:gd name="connsiteY8" fmla="*/ 264319 h 671512"/>
                  <a:gd name="connsiteX9" fmla="*/ 1221580 w 2228722"/>
                  <a:gd name="connsiteY9" fmla="*/ 135731 h 671512"/>
                  <a:gd name="connsiteX10" fmla="*/ 1339124 w 2228722"/>
                  <a:gd name="connsiteY10" fmla="*/ 416553 h 671512"/>
                  <a:gd name="connsiteX11" fmla="*/ 1700212 w 2228722"/>
                  <a:gd name="connsiteY11" fmla="*/ 14287 h 671512"/>
                  <a:gd name="connsiteX12" fmla="*/ 1921668 w 2228722"/>
                  <a:gd name="connsiteY12" fmla="*/ 385762 h 671512"/>
                  <a:gd name="connsiteX13" fmla="*/ 2135980 w 2228722"/>
                  <a:gd name="connsiteY13" fmla="*/ 14287 h 671512"/>
                  <a:gd name="connsiteX14" fmla="*/ 2228722 w 2228722"/>
                  <a:gd name="connsiteY14" fmla="*/ 426158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8722" h="671512">
                    <a:moveTo>
                      <a:pt x="-1" y="550069"/>
                    </a:moveTo>
                    <a:lnTo>
                      <a:pt x="92868" y="414337"/>
                    </a:lnTo>
                    <a:lnTo>
                      <a:pt x="228599" y="671512"/>
                    </a:lnTo>
                    <a:lnTo>
                      <a:pt x="428624" y="271462"/>
                    </a:lnTo>
                    <a:lnTo>
                      <a:pt x="524457" y="423697"/>
                    </a:lnTo>
                    <a:lnTo>
                      <a:pt x="635793" y="142875"/>
                    </a:lnTo>
                    <a:lnTo>
                      <a:pt x="852257" y="423698"/>
                    </a:lnTo>
                    <a:lnTo>
                      <a:pt x="1000124" y="0"/>
                    </a:lnTo>
                    <a:lnTo>
                      <a:pt x="1135855" y="264319"/>
                    </a:lnTo>
                    <a:lnTo>
                      <a:pt x="1221580" y="135731"/>
                    </a:lnTo>
                    <a:lnTo>
                      <a:pt x="1339124" y="416553"/>
                    </a:lnTo>
                    <a:lnTo>
                      <a:pt x="1700212" y="14287"/>
                    </a:lnTo>
                    <a:lnTo>
                      <a:pt x="1921668" y="385762"/>
                    </a:lnTo>
                    <a:lnTo>
                      <a:pt x="2135980" y="14287"/>
                    </a:lnTo>
                    <a:lnTo>
                      <a:pt x="2228722" y="4261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3589763" y="143013"/>
            <a:ext cx="6850769" cy="1818640"/>
          </a:xfrm>
        </p:spPr>
        <p:txBody>
          <a:bodyPr>
            <a:noAutofit/>
          </a:bodyPr>
          <a:lstStyle/>
          <a:p>
            <a:r>
              <a:rPr lang="en-US" sz="4000" smtClean="0"/>
              <a:t>A </a:t>
            </a:r>
            <a:r>
              <a:rPr lang="en-US" sz="4000" dirty="0" smtClean="0"/>
              <a:t>Scalable Multivariate </a:t>
            </a:r>
            <a:br>
              <a:rPr lang="en-US" sz="4000" dirty="0" smtClean="0"/>
            </a:br>
            <a:r>
              <a:rPr lang="en-US" sz="4000" dirty="0" smtClean="0"/>
              <a:t>Time Series Analysis Engine</a:t>
            </a:r>
            <a:endParaRPr lang="en-US" sz="4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13080" y="323936"/>
            <a:ext cx="2461361" cy="1504804"/>
            <a:chOff x="5151103" y="3807872"/>
            <a:chExt cx="2313509" cy="1414413"/>
          </a:xfrm>
        </p:grpSpPr>
        <p:grpSp>
          <p:nvGrpSpPr>
            <p:cNvPr id="78" name="Group 77"/>
            <p:cNvGrpSpPr/>
            <p:nvPr/>
          </p:nvGrpSpPr>
          <p:grpSpPr>
            <a:xfrm>
              <a:off x="5151103" y="3807872"/>
              <a:ext cx="2248913" cy="1414413"/>
              <a:chOff x="4944368" y="3556180"/>
              <a:chExt cx="2398488" cy="150848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5497786" y="4355049"/>
                <a:ext cx="1845070" cy="709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40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93" name="24-Point Star 92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98" name="Straight Connector 97"/>
                      <p:cNvCxnSpPr/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99" name="Straight Connector 98"/>
                      <p:cNvCxnSpPr/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97" name="Oval 96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  <p:grpSp>
              <p:nvGrpSpPr>
                <p:cNvPr id="85" name="Group 84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86" name="Group 85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88" name="Group 87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92" name="Rectangle 91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89" name="Right Triangle 88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90" name="Right Triangle 89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  <p:sp>
                <p:nvSpPr>
                  <p:cNvPr id="87" name="Oval 86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</p:grpSp>
        <p:sp>
          <p:nvSpPr>
            <p:cNvPr id="79" name="Freeform 78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1" name="Freeform 80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62899" y="1610070"/>
            <a:ext cx="421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F. </a:t>
            </a:r>
            <a:r>
              <a:rPr lang="en-US" dirty="0" err="1" smtClean="0"/>
              <a:t>Belletti</a:t>
            </a:r>
            <a:r>
              <a:rPr lang="en-US" dirty="0" smtClean="0"/>
              <a:t>, E. Sparks, X. Wang, I. </a:t>
            </a:r>
            <a:r>
              <a:rPr lang="en-US" dirty="0" err="1" smtClean="0"/>
              <a:t>Stoica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3420361" y="382074"/>
            <a:ext cx="0" cy="15464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0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2241030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4301224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750908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768432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45390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7757" y="5067601"/>
            <a:ext cx="7308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Focus of the new RISE Lab</a:t>
            </a:r>
            <a:endParaRPr lang="en-US" sz="3200" b="1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9006" y="1368046"/>
            <a:ext cx="1097280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Need to render </a:t>
            </a:r>
            <a:r>
              <a:rPr lang="en-US" sz="3600" b="1" dirty="0" smtClean="0">
                <a:solidFill>
                  <a:schemeClr val="accent5"/>
                </a:solidFill>
              </a:rPr>
              <a:t>low latency </a:t>
            </a:r>
            <a:r>
              <a:rPr lang="en-US" sz="3200" dirty="0" smtClean="0"/>
              <a:t>(&lt; 10ms) </a:t>
            </a:r>
            <a:r>
              <a:rPr lang="en-US" sz="3200" dirty="0"/>
              <a:t>predictions </a:t>
            </a:r>
            <a:r>
              <a:rPr lang="en-US" sz="3200" dirty="0" smtClean="0"/>
              <a:t>for </a:t>
            </a:r>
            <a:r>
              <a:rPr lang="en-US" sz="3200" b="1" dirty="0" smtClean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3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8"/>
              <a:ext cx="922542" cy="1488179"/>
              <a:chOff x="3493341" y="2206609"/>
              <a:chExt cx="922542" cy="148817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4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0" y="2111155"/>
            <a:ext cx="2800767" cy="2801246"/>
            <a:chOff x="6529537" y="1583366"/>
            <a:chExt cx="2100575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1" y="107100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3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729736" y="5098897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6806" y="5589086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6930" y="3675896"/>
            <a:ext cx="750839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Issues: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mplicit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feedback,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bias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,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</a:p>
          <a:p>
            <a:r>
              <a:rPr lang="en-US" sz="3200" b="1" i="1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Focus of the new RISE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Lab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1604"/>
            <a:ext cx="10515600" cy="651778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vm</a:t>
            </a:r>
            <a:r>
              <a:rPr lang="en-US" dirty="0" smtClean="0"/>
              <a:t>-type should I use to run my experiment?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52" y="3228562"/>
            <a:ext cx="3353217" cy="238050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313229" y="5999054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t2.nano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82376" y="4714419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t2.micro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68533" y="5657808"/>
            <a:ext cx="97975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t2.small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8010" y="6089476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t2.medium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399692" y="3124879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t2.large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71560" y="3118922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m4.large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53858" y="6089476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m4.xlarge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7535" y="3915725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m4.2xlarge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36147" y="3366386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m4.4xlarge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32553" y="6235568"/>
            <a:ext cx="145424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m4.10xlarge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0530" y="4577501"/>
            <a:ext cx="1390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m3.medium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650124" y="5055597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m3.large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09646" y="3757481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m3.xlarge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29144" y="4191299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m3.2xlarge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49047" y="3132147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c4.large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10813" y="4810645"/>
            <a:ext cx="112082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c4.xlarge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16368" y="4743827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c4.2xlarge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190644" y="523753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c4.4xlarge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64969" y="552309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c4.8xlarge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664887" y="6110772"/>
            <a:ext cx="137730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x1.32xlarge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386733" y="3417371"/>
            <a:ext cx="9669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r3.large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956089" y="3249456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r3.xlarge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96541" y="2947546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r3.2xlarge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983922" y="5404911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r3.4xlarge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68560" y="5293925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r3.8xlarge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38521" y="4002551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g2.2xlarge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686018" y="3752339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g2.8xlarge</a:t>
            </a:r>
          </a:p>
        </p:txBody>
      </p:sp>
    </p:spTree>
    <p:extLst>
      <p:ext uri="{BB962C8B-B14F-4D97-AF65-F5344CB8AC3E}">
        <p14:creationId xmlns:p14="http://schemas.microsoft.com/office/powerpoint/2010/main" val="11786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9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19703" y="1368766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96583" y="1368766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14132" y="-2360207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82688" y="-151701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7529" y="199823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80746" y="1998239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29" y="3861780"/>
            <a:ext cx="862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Techniques we are studying (or </a:t>
            </a:r>
            <a:r>
              <a:rPr lang="en-US" sz="32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should be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):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6196" y="4599641"/>
            <a:ext cx="11780492" cy="954107"/>
            <a:chOff x="196196" y="4599641"/>
            <a:chExt cx="11780492" cy="954107"/>
          </a:xfrm>
        </p:grpSpPr>
        <p:sp>
          <p:nvSpPr>
            <p:cNvPr id="5" name="TextBox 4"/>
            <p:cNvSpPr txBox="1"/>
            <p:nvPr/>
          </p:nvSpPr>
          <p:spPr>
            <a:xfrm>
              <a:off x="196196" y="4599641"/>
              <a:ext cx="191430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Multi-task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99195" y="4599641"/>
              <a:ext cx="17972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Inference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33247" y="4599641"/>
              <a:ext cx="17171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Batching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073128" y="4599641"/>
              <a:ext cx="1603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Approx.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2788" y="4599641"/>
              <a:ext cx="18742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Switching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43384" y="4599641"/>
              <a:ext cx="223330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Meta-Policy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RL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171875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11756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37823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657789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82015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97066" y="5654911"/>
            <a:ext cx="10352446" cy="979072"/>
            <a:chOff x="1049041" y="5626685"/>
            <a:chExt cx="10352446" cy="979072"/>
          </a:xfrm>
        </p:grpSpPr>
        <p:sp>
          <p:nvSpPr>
            <p:cNvPr id="21" name="TextBox 20"/>
            <p:cNvSpPr txBox="1"/>
            <p:nvPr/>
          </p:nvSpPr>
          <p:spPr>
            <a:xfrm>
              <a:off x="4360088" y="5626685"/>
              <a:ext cx="18020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Load</a:t>
              </a:r>
              <a:b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Shedding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28338" y="5626685"/>
              <a:ext cx="2465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</a:t>
              </a:r>
            </a:p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Compression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9041" y="5626685"/>
              <a:ext cx="30716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Online Ensemble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227011" y="5909925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95261" y="5909925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60168" y="5651650"/>
              <a:ext cx="22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Inference</a:t>
              </a:r>
              <a:b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 the Edge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9027091" y="5934890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31380" y="3978962"/>
            <a:ext cx="1471878" cy="2596756"/>
            <a:chOff x="333021" y="4245114"/>
            <a:chExt cx="1471878" cy="25967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441" y="4245114"/>
              <a:ext cx="1443038" cy="1905000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333021" y="6133984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Daniel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Crankshaw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4106" y="3972071"/>
            <a:ext cx="1351101" cy="2593708"/>
            <a:chOff x="2182666" y="4248162"/>
            <a:chExt cx="1351101" cy="2593708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351101" cy="1901952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02425" y="3972071"/>
            <a:ext cx="1282700" cy="2596756"/>
            <a:chOff x="9065491" y="4245114"/>
            <a:chExt cx="1282700" cy="2596756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5491" y="4245114"/>
              <a:ext cx="1282700" cy="190500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9188912" y="6133984"/>
              <a:ext cx="10358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Michael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Franklin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45974" y="3972071"/>
            <a:ext cx="1320800" cy="2596756"/>
            <a:chOff x="10569208" y="4245114"/>
            <a:chExt cx="1320800" cy="2596756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9208" y="4245114"/>
              <a:ext cx="1320800" cy="1905000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10790224" y="6133984"/>
              <a:ext cx="8787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Ion</a:t>
              </a:r>
              <a:b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Stoica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7866" y="211892"/>
            <a:ext cx="7368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Helvetica Neue Light" charset="0"/>
                <a:ea typeface="Helvetica Neue Light" charset="0"/>
                <a:cs typeface="Helvetica Neue Light" charset="0"/>
              </a:rPr>
              <a:t>Prediction Serving</a:t>
            </a:r>
            <a:endParaRPr lang="en-US" sz="7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078" y="1490118"/>
            <a:ext cx="4682625" cy="2319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00" b="100000" l="9924" r="86565">
                        <a14:foregroundMark x1="72824" y1="51000" x2="80916" y2="56400"/>
                        <a14:foregroundMark x1="80153" y1="73200" x2="78015" y2="77600"/>
                        <a14:foregroundMark x1="22748" y1="20200" x2="21832" y2="25400"/>
                        <a14:foregroundMark x1="26260" y1="41400" x2="25344" y2="47200"/>
                        <a14:foregroundMark x1="23359" y1="34400" x2="24580" y2="35000"/>
                        <a14:foregroundMark x1="26412" y1="34400" x2="24885" y2="34800"/>
                        <a14:foregroundMark x1="63664" y1="61400" x2="63969" y2="65600"/>
                        <a14:foregroundMark x1="74962" y1="48800" x2="71603" y2="49000"/>
                        <a14:foregroundMark x1="77710" y1="79000" x2="75725" y2="80200"/>
                        <a14:foregroundMark x1="65496" y1="79800" x2="66870" y2="81000"/>
                        <a14:foregroundMark x1="82443" y1="72000" x2="81374" y2="74400"/>
                        <a14:foregroundMark x1="62901" y1="60600" x2="63206" y2="62000"/>
                        <a14:foregroundMark x1="62748" y1="59800" x2="63206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39430" y="516970"/>
            <a:ext cx="4152570" cy="31699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76055" y="3975327"/>
            <a:ext cx="1365521" cy="2600391"/>
            <a:chOff x="5955288" y="3995205"/>
            <a:chExt cx="1365521" cy="26003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5288" y="3995205"/>
              <a:ext cx="1365521" cy="189869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252996" y="5887710"/>
              <a:ext cx="8002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Giulio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Zhou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9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291084" y="2873114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560435" y="2938186"/>
            <a:ext cx="801933" cy="801934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02018" y="1936517"/>
            <a:ext cx="3697429" cy="2624703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9806" y="2208864"/>
            <a:ext cx="2080007" cy="2080009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14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04" y="2887622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015140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73405" y="17715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3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7359110" y="3756530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7171667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7676618" y="3884048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2610" y="3322118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16622" y="3417145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9" b="99158" l="771" r="96658">
                        <a14:foregroundMark x1="19794" y1="72211" x2="1028" y2="83579"/>
                        <a14:foregroundMark x1="73522" y1="80421" x2="96658" y2="93474"/>
                        <a14:foregroundMark x1="91774" y1="95158" x2="4627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2002" y="4101448"/>
            <a:ext cx="532051" cy="650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054" y="3108706"/>
            <a:ext cx="6207264" cy="19006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1148748" y="-837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5400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256542" y="3543528"/>
            <a:ext cx="1574726" cy="1307690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38663" y="4197373"/>
            <a:ext cx="9211892" cy="2453279"/>
            <a:chOff x="2038663" y="4197373"/>
            <a:chExt cx="9211892" cy="2453279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320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Simple to train +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more robust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716269" y="3275664"/>
            <a:ext cx="4358182" cy="1638370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6783" y="1594119"/>
            <a:ext cx="10057017" cy="2500730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feature functions </a:t>
              </a:r>
              <a:r>
                <a:rPr lang="en-US" sz="3200" b="1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systems (Tensor Flow)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in population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78" y="3436305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6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93679" y="-292006"/>
            <a:ext cx="112309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027812" y="1326595"/>
            <a:ext cx="1165950" cy="968233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21693" y="1240518"/>
            <a:ext cx="3006119" cy="1133643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61" y="1326385"/>
            <a:ext cx="3798401" cy="905433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676495" y="2851826"/>
            <a:ext cx="2852063" cy="3690074"/>
            <a:chOff x="676495" y="2851826"/>
            <a:chExt cx="2852063" cy="3690074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352067"/>
              <a:chOff x="866287" y="3925207"/>
              <a:chExt cx="2143330" cy="2352067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610708"/>
                <a:ext cx="1439611" cy="1666566"/>
                <a:chOff x="1431985" y="4292070"/>
                <a:chExt cx="1068098" cy="1404178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295001" y="4707449"/>
                  <a:ext cx="1314364" cy="4836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76495" y="2851826"/>
              <a:ext cx="28520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961909" y="2851826"/>
            <a:ext cx="1980350" cy="3612726"/>
            <a:chOff x="4961909" y="2851826"/>
            <a:chExt cx="1980350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  <a:endParaRPr lang="en-US" sz="20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61909" y="2851826"/>
              <a:ext cx="19803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7883058" y="2851826"/>
            <a:ext cx="3838475" cy="3574135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9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12" y="3362613"/>
            <a:ext cx="1295918" cy="512907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28661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4686" y="21722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79292" y="2172292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195997" y="293814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95" y="174682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6714" y="415040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129244" y="200445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6214456" y="3247351"/>
            <a:ext cx="1295926" cy="512906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31964" y="317135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26120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065416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03780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12850" y="301420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424643" y="311920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7994" y="9514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2344" y="2057032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12850" y="421984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424643" y="432484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12850" y="181255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424643" y="191755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67392" y="131820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ight Arrow 111"/>
          <p:cNvSpPr/>
          <p:nvPr/>
        </p:nvSpPr>
        <p:spPr>
          <a:xfrm rot="1800000">
            <a:off x="1861092" y="3631617"/>
            <a:ext cx="1132044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876243" y="2424224"/>
            <a:ext cx="1174279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5508625" y="2324100"/>
            <a:ext cx="721336" cy="9387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5508625" y="3503804"/>
            <a:ext cx="705831" cy="140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5492750" y="3760257"/>
            <a:ext cx="774643" cy="967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vm</a:t>
            </a:r>
            <a:r>
              <a:rPr lang="en-US" dirty="0" smtClean="0"/>
              <a:t>-type should I use to run my experiment?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workload specific and depends on </a:t>
            </a:r>
            <a:r>
              <a:rPr lang="en-US" b="1" dirty="0" smtClean="0"/>
              <a:t>cost</a:t>
            </a:r>
            <a:r>
              <a:rPr lang="en-US" dirty="0" smtClean="0"/>
              <a:t> &amp; </a:t>
            </a:r>
            <a:r>
              <a:rPr lang="en-US" b="1" dirty="0" smtClean="0"/>
              <a:t>runtime</a:t>
            </a:r>
            <a:r>
              <a:rPr lang="en-US" dirty="0" smtClean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2594679" y="4170579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t2.nano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49502" y="3936252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t2.micro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24151" y="3931886"/>
            <a:ext cx="97975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t2.small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62674" y="4101432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t2.medium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34570" y="3987792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t2.large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10313" y="3874968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m4.large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63397" y="4118453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m4.xlarge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984944" y="4007188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m4.2xlarge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21632" y="4229130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m4.4xlarge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82727" y="4101773"/>
            <a:ext cx="145424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m4.10xlarge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98554" y="4120918"/>
            <a:ext cx="1390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m3.medium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87673" y="4028395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m3.large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72257" y="4025422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m3.xlarge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183260" y="4204482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m3.2xlarge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16928" y="3850203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c4.large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01123" y="4119851"/>
            <a:ext cx="112082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c4.xlarge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95551" y="4118453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c4.2xlarge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998554" y="401018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c4.4xlarge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914446" y="4060676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c4.8xlarge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28338" y="4210428"/>
            <a:ext cx="137730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x1.32xlarge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36766" y="3857436"/>
            <a:ext cx="9669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r3.large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122486" y="3993610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r3.xlarge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75864" y="4343272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r3.2xlarge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18933" y="4201141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r3.4xlarge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117081" y="4045427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r3.8xlarge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124275" y="4028804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g2.2xlarge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49828" y="4073863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g2.8xlarge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58" y="3137119"/>
            <a:ext cx="3353217" cy="23805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71492" y="4834496"/>
            <a:ext cx="81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latin typeface="Gill Sans" charset="0"/>
                <a:ea typeface="Gill Sans" charset="0"/>
                <a:cs typeface="Gill Sans" charset="0"/>
              </a:rPr>
              <a:t>54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819905" y="3137119"/>
            <a:ext cx="3159579" cy="2695341"/>
            <a:chOff x="4819905" y="3411442"/>
            <a:chExt cx="3159579" cy="269534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9905" y="3411442"/>
              <a:ext cx="3159579" cy="180547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854908" y="5275786"/>
              <a:ext cx="814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800" dirty="0">
                  <a:latin typeface="Gill Sans" charset="0"/>
                  <a:ea typeface="Gill Sans" charset="0"/>
                  <a:cs typeface="Gill Sans" charset="0"/>
                </a:rPr>
                <a:t>25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332983" y="3039334"/>
            <a:ext cx="2837935" cy="2803586"/>
            <a:chOff x="8332983" y="3313657"/>
            <a:chExt cx="2837935" cy="280358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2983" y="3313657"/>
              <a:ext cx="2837935" cy="212419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16316" y="5286246"/>
              <a:ext cx="814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800" dirty="0">
                  <a:latin typeface="Gill Sans" charset="0"/>
                  <a:ea typeface="Gill Sans" charset="0"/>
                  <a:cs typeface="Gill Sans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87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5288445" y="533238"/>
            <a:ext cx="671348" cy="671348"/>
          </a:xfrm>
          <a:prstGeom prst="ellipse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Freeform 16"/>
          <p:cNvSpPr/>
          <p:nvPr/>
        </p:nvSpPr>
        <p:spPr>
          <a:xfrm>
            <a:off x="3281467" y="901528"/>
            <a:ext cx="5771330" cy="1424323"/>
          </a:xfrm>
          <a:custGeom>
            <a:avLst/>
            <a:gdLst>
              <a:gd name="connsiteX0" fmla="*/ 1593742 w 3187485"/>
              <a:gd name="connsiteY0" fmla="*/ 0 h 765008"/>
              <a:gd name="connsiteX1" fmla="*/ 2208801 w 3187485"/>
              <a:gd name="connsiteY1" fmla="*/ 224065 h 765008"/>
              <a:gd name="connsiteX2" fmla="*/ 2294777 w 3187485"/>
              <a:gd name="connsiteY2" fmla="*/ 315714 h 765008"/>
              <a:gd name="connsiteX3" fmla="*/ 2362132 w 3187485"/>
              <a:gd name="connsiteY3" fmla="*/ 283560 h 765008"/>
              <a:gd name="connsiteX4" fmla="*/ 2593383 w 3187485"/>
              <a:gd name="connsiteY4" fmla="*/ 242498 h 765008"/>
              <a:gd name="connsiteX5" fmla="*/ 3175415 w 3187485"/>
              <a:gd name="connsiteY5" fmla="*/ 659705 h 765008"/>
              <a:gd name="connsiteX6" fmla="*/ 3187485 w 3187485"/>
              <a:gd name="connsiteY6" fmla="*/ 765008 h 765008"/>
              <a:gd name="connsiteX7" fmla="*/ 0 w 3187485"/>
              <a:gd name="connsiteY7" fmla="*/ 765008 h 765008"/>
              <a:gd name="connsiteX8" fmla="*/ 12070 w 3187485"/>
              <a:gd name="connsiteY8" fmla="*/ 659705 h 765008"/>
              <a:gd name="connsiteX9" fmla="*/ 594102 w 3187485"/>
              <a:gd name="connsiteY9" fmla="*/ 242498 h 765008"/>
              <a:gd name="connsiteX10" fmla="*/ 825353 w 3187485"/>
              <a:gd name="connsiteY10" fmla="*/ 283560 h 765008"/>
              <a:gd name="connsiteX11" fmla="*/ 892707 w 3187485"/>
              <a:gd name="connsiteY11" fmla="*/ 315713 h 765008"/>
              <a:gd name="connsiteX12" fmla="*/ 978683 w 3187485"/>
              <a:gd name="connsiteY12" fmla="*/ 224065 h 765008"/>
              <a:gd name="connsiteX13" fmla="*/ 1593742 w 3187485"/>
              <a:gd name="connsiteY13" fmla="*/ 0 h 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7485" h="765008">
                <a:moveTo>
                  <a:pt x="1593742" y="0"/>
                </a:moveTo>
                <a:cubicBezTo>
                  <a:pt x="1833937" y="0"/>
                  <a:pt x="2051394" y="85626"/>
                  <a:pt x="2208801" y="224065"/>
                </a:cubicBezTo>
                <a:lnTo>
                  <a:pt x="2294777" y="315714"/>
                </a:lnTo>
                <a:lnTo>
                  <a:pt x="2362132" y="283560"/>
                </a:lnTo>
                <a:cubicBezTo>
                  <a:pt x="2433209" y="257119"/>
                  <a:pt x="2511355" y="242498"/>
                  <a:pt x="2593383" y="242498"/>
                </a:cubicBezTo>
                <a:cubicBezTo>
                  <a:pt x="2880482" y="242498"/>
                  <a:pt x="3120017" y="421606"/>
                  <a:pt x="3175415" y="659705"/>
                </a:cubicBezTo>
                <a:lnTo>
                  <a:pt x="3187485" y="765008"/>
                </a:lnTo>
                <a:lnTo>
                  <a:pt x="0" y="765008"/>
                </a:lnTo>
                <a:lnTo>
                  <a:pt x="12070" y="659705"/>
                </a:lnTo>
                <a:cubicBezTo>
                  <a:pt x="67468" y="421606"/>
                  <a:pt x="307003" y="242498"/>
                  <a:pt x="594102" y="242498"/>
                </a:cubicBezTo>
                <a:cubicBezTo>
                  <a:pt x="676130" y="242498"/>
                  <a:pt x="754276" y="257119"/>
                  <a:pt x="825353" y="283560"/>
                </a:cubicBezTo>
                <a:lnTo>
                  <a:pt x="892707" y="315713"/>
                </a:lnTo>
                <a:lnTo>
                  <a:pt x="978683" y="224065"/>
                </a:lnTo>
                <a:cubicBezTo>
                  <a:pt x="1136090" y="85626"/>
                  <a:pt x="1353546" y="0"/>
                  <a:pt x="159374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A1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401782" y="193995"/>
            <a:ext cx="56348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 smtClean="0">
                <a:solidFill>
                  <a:srgbClr val="0A1584"/>
                </a:solidFill>
                <a:latin typeface="Tahoma" charset="0"/>
                <a:ea typeface="Tahoma" charset="0"/>
                <a:cs typeface="Tahoma" charset="0"/>
              </a:rPr>
              <a:t>R  SE</a:t>
            </a:r>
            <a:endParaRPr lang="en-US" sz="16600" b="1" dirty="0">
              <a:solidFill>
                <a:srgbClr val="0A158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5244111" y="1320672"/>
            <a:ext cx="760016" cy="988065"/>
          </a:xfrm>
          <a:prstGeom prst="upArrow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TextBox 19"/>
          <p:cNvSpPr txBox="1"/>
          <p:nvPr/>
        </p:nvSpPr>
        <p:spPr>
          <a:xfrm>
            <a:off x="1446856" y="2536742"/>
            <a:ext cx="9544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eal-time,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ntelligent, and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Se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cure </a:t>
            </a:r>
          </a:p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Systems Lab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56" y="4106402"/>
            <a:ext cx="9296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2400" y="4434752"/>
            <a:ext cx="9618133" cy="152400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batch data</a:t>
            </a:r>
            <a:r>
              <a:rPr lang="en-US" sz="4267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to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advanced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1563" y="3655050"/>
            <a:ext cx="249619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AMP </a:t>
            </a:r>
            <a:r>
              <a:rPr lang="en-US" sz="42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Lab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39334" y="928784"/>
            <a:ext cx="9618133" cy="2693168"/>
            <a:chOff x="1079500" y="2895024"/>
            <a:chExt cx="7213600" cy="2019876"/>
          </a:xfrm>
        </p:grpSpPr>
        <p:sp>
          <p:nvSpPr>
            <p:cNvPr id="11" name="Rounded Rectangle 10"/>
            <p:cNvSpPr/>
            <p:nvPr/>
          </p:nvSpPr>
          <p:spPr>
            <a:xfrm>
              <a:off x="1079500" y="3479800"/>
              <a:ext cx="7213600" cy="787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From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live data</a:t>
              </a:r>
              <a:r>
                <a:rPr 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 to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real-time decisions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052" y="2895024"/>
              <a:ext cx="189378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  <a:r>
                <a:rPr lang="en-US" sz="4267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 Lab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4470400" y="4368800"/>
              <a:ext cx="406400" cy="546100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33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1" y="563049"/>
            <a:ext cx="11360799" cy="763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Goal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1" y="1384911"/>
            <a:ext cx="10851599" cy="4917200"/>
          </a:xfrm>
          <a:prstGeom prst="rect">
            <a:avLst/>
          </a:prstGeom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 decisions </a:t>
            </a:r>
          </a:p>
          <a:p>
            <a:pPr algn="ctr">
              <a:lnSpc>
                <a:spcPct val="150000"/>
              </a:lnSpc>
            </a:pPr>
            <a:r>
              <a:rPr lang="en" sz="4267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decide in ms</a:t>
            </a:r>
          </a:p>
          <a:p>
            <a:pPr>
              <a:lnSpc>
                <a:spcPct val="115000"/>
              </a:lnSpc>
            </a:pP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on </a:t>
            </a:r>
            <a:r>
              <a:rPr lang="en-US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data</a:t>
            </a:r>
          </a:p>
          <a:p>
            <a:pPr algn="ctr">
              <a:lnSpc>
                <a:spcPct val="150000"/>
              </a:lnSpc>
            </a:pPr>
            <a:r>
              <a:rPr lang="en" sz="4267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as data arrives </a:t>
            </a:r>
          </a:p>
          <a:p>
            <a:pPr>
              <a:lnSpc>
                <a:spcPct val="115000"/>
              </a:lnSpc>
            </a:pP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with strong </a:t>
            </a: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</a:p>
          <a:p>
            <a:pPr algn="ctr">
              <a:buClr>
                <a:schemeClr val="dk1"/>
              </a:buClr>
              <a:buSzPct val="34375"/>
            </a:pPr>
            <a:r>
              <a:rPr lang="en" sz="4267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confidentiality, and integrity</a:t>
            </a:r>
            <a:r>
              <a:rPr lang="en" sz="40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/>
              <a:t>52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8733" y="2401871"/>
            <a:ext cx="3725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decide in </a:t>
            </a:r>
            <a:r>
              <a:rPr lang="en-US" sz="4000" i="1" dirty="0" err="1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40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7532" y="5580381"/>
            <a:ext cx="763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privacy, confidentiality, integrity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134" y="3991126"/>
            <a:ext cx="894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the current state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7730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5288445" y="533238"/>
            <a:ext cx="671348" cy="671348"/>
          </a:xfrm>
          <a:prstGeom prst="ellipse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Freeform 16"/>
          <p:cNvSpPr/>
          <p:nvPr/>
        </p:nvSpPr>
        <p:spPr>
          <a:xfrm>
            <a:off x="3281467" y="901528"/>
            <a:ext cx="5771330" cy="1424323"/>
          </a:xfrm>
          <a:custGeom>
            <a:avLst/>
            <a:gdLst>
              <a:gd name="connsiteX0" fmla="*/ 1593742 w 3187485"/>
              <a:gd name="connsiteY0" fmla="*/ 0 h 765008"/>
              <a:gd name="connsiteX1" fmla="*/ 2208801 w 3187485"/>
              <a:gd name="connsiteY1" fmla="*/ 224065 h 765008"/>
              <a:gd name="connsiteX2" fmla="*/ 2294777 w 3187485"/>
              <a:gd name="connsiteY2" fmla="*/ 315714 h 765008"/>
              <a:gd name="connsiteX3" fmla="*/ 2362132 w 3187485"/>
              <a:gd name="connsiteY3" fmla="*/ 283560 h 765008"/>
              <a:gd name="connsiteX4" fmla="*/ 2593383 w 3187485"/>
              <a:gd name="connsiteY4" fmla="*/ 242498 h 765008"/>
              <a:gd name="connsiteX5" fmla="*/ 3175415 w 3187485"/>
              <a:gd name="connsiteY5" fmla="*/ 659705 h 765008"/>
              <a:gd name="connsiteX6" fmla="*/ 3187485 w 3187485"/>
              <a:gd name="connsiteY6" fmla="*/ 765008 h 765008"/>
              <a:gd name="connsiteX7" fmla="*/ 0 w 3187485"/>
              <a:gd name="connsiteY7" fmla="*/ 765008 h 765008"/>
              <a:gd name="connsiteX8" fmla="*/ 12070 w 3187485"/>
              <a:gd name="connsiteY8" fmla="*/ 659705 h 765008"/>
              <a:gd name="connsiteX9" fmla="*/ 594102 w 3187485"/>
              <a:gd name="connsiteY9" fmla="*/ 242498 h 765008"/>
              <a:gd name="connsiteX10" fmla="*/ 825353 w 3187485"/>
              <a:gd name="connsiteY10" fmla="*/ 283560 h 765008"/>
              <a:gd name="connsiteX11" fmla="*/ 892707 w 3187485"/>
              <a:gd name="connsiteY11" fmla="*/ 315713 h 765008"/>
              <a:gd name="connsiteX12" fmla="*/ 978683 w 3187485"/>
              <a:gd name="connsiteY12" fmla="*/ 224065 h 765008"/>
              <a:gd name="connsiteX13" fmla="*/ 1593742 w 3187485"/>
              <a:gd name="connsiteY13" fmla="*/ 0 h 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7485" h="765008">
                <a:moveTo>
                  <a:pt x="1593742" y="0"/>
                </a:moveTo>
                <a:cubicBezTo>
                  <a:pt x="1833937" y="0"/>
                  <a:pt x="2051394" y="85626"/>
                  <a:pt x="2208801" y="224065"/>
                </a:cubicBezTo>
                <a:lnTo>
                  <a:pt x="2294777" y="315714"/>
                </a:lnTo>
                <a:lnTo>
                  <a:pt x="2362132" y="283560"/>
                </a:lnTo>
                <a:cubicBezTo>
                  <a:pt x="2433209" y="257119"/>
                  <a:pt x="2511355" y="242498"/>
                  <a:pt x="2593383" y="242498"/>
                </a:cubicBezTo>
                <a:cubicBezTo>
                  <a:pt x="2880482" y="242498"/>
                  <a:pt x="3120017" y="421606"/>
                  <a:pt x="3175415" y="659705"/>
                </a:cubicBezTo>
                <a:lnTo>
                  <a:pt x="3187485" y="765008"/>
                </a:lnTo>
                <a:lnTo>
                  <a:pt x="0" y="765008"/>
                </a:lnTo>
                <a:lnTo>
                  <a:pt x="12070" y="659705"/>
                </a:lnTo>
                <a:cubicBezTo>
                  <a:pt x="67468" y="421606"/>
                  <a:pt x="307003" y="242498"/>
                  <a:pt x="594102" y="242498"/>
                </a:cubicBezTo>
                <a:cubicBezTo>
                  <a:pt x="676130" y="242498"/>
                  <a:pt x="754276" y="257119"/>
                  <a:pt x="825353" y="283560"/>
                </a:cubicBezTo>
                <a:lnTo>
                  <a:pt x="892707" y="315713"/>
                </a:lnTo>
                <a:lnTo>
                  <a:pt x="978683" y="224065"/>
                </a:lnTo>
                <a:cubicBezTo>
                  <a:pt x="1136090" y="85626"/>
                  <a:pt x="1353546" y="0"/>
                  <a:pt x="159374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A1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401782" y="193995"/>
            <a:ext cx="56348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 smtClean="0">
                <a:solidFill>
                  <a:srgbClr val="0A1584"/>
                </a:solidFill>
                <a:latin typeface="Tahoma" charset="0"/>
                <a:ea typeface="Tahoma" charset="0"/>
                <a:cs typeface="Tahoma" charset="0"/>
              </a:rPr>
              <a:t>R  SE</a:t>
            </a:r>
            <a:endParaRPr lang="en-US" sz="16600" b="1" dirty="0">
              <a:solidFill>
                <a:srgbClr val="0A158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5244111" y="1320672"/>
            <a:ext cx="760016" cy="988065"/>
          </a:xfrm>
          <a:prstGeom prst="upArrow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TextBox 19"/>
          <p:cNvSpPr txBox="1"/>
          <p:nvPr/>
        </p:nvSpPr>
        <p:spPr>
          <a:xfrm>
            <a:off x="1446856" y="2536742"/>
            <a:ext cx="9544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eal-time,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ntelligent, and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Se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cure </a:t>
            </a:r>
          </a:p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Systems Lab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207" y="4450080"/>
            <a:ext cx="89514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Learn More: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CS294 Course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RISE Topics</a:t>
            </a:r>
          </a:p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https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://ucbrise.github.io/cs294-rise-fa16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/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Early </a:t>
            </a:r>
            <a:r>
              <a:rPr lang="en-US" sz="32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RISErs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Seminar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on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Mondays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at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9:30 </a:t>
            </a:r>
            <a:r>
              <a:rPr lang="en-US" sz="3200" b="1" u="sng" dirty="0" smtClean="0">
                <a:latin typeface="Helvetica Neue Light" charset="0"/>
                <a:ea typeface="Helvetica Neue Light" charset="0"/>
                <a:cs typeface="Helvetica Neue Light" charset="0"/>
              </a:rPr>
              <a:t>AM</a:t>
            </a:r>
            <a:endParaRPr lang="en-US" sz="3200" b="1" u="sng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 smtClean="0"/>
              <a:t>Best </a:t>
            </a:r>
            <a:r>
              <a:rPr lang="en-US" dirty="0" err="1" smtClean="0"/>
              <a:t>vm</a:t>
            </a:r>
            <a:r>
              <a:rPr lang="en-US" dirty="0" smtClean="0"/>
              <a:t>-type depends </a:t>
            </a:r>
            <a:r>
              <a:rPr lang="en-US" dirty="0"/>
              <a:t>on </a:t>
            </a:r>
            <a:r>
              <a:rPr lang="en-US" dirty="0" smtClean="0"/>
              <a:t>workload as well as </a:t>
            </a:r>
            <a:r>
              <a:rPr lang="en-US" b="1" dirty="0" smtClean="0"/>
              <a:t>cost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b="1" dirty="0"/>
              <a:t>runtime</a:t>
            </a:r>
            <a:r>
              <a:rPr lang="en-US" dirty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3" y="2941039"/>
            <a:ext cx="5482014" cy="30206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64692" y="36837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Runtime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87780" y="3389957"/>
            <a:ext cx="3610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VM will cost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me the least?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8655" y="4617216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m1.small is cheapest? 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9884" y="3389956"/>
            <a:ext cx="369332" cy="1322647"/>
            <a:chOff x="289884" y="3389956"/>
            <a:chExt cx="369332" cy="1322647"/>
          </a:xfrm>
        </p:grpSpPr>
        <p:sp>
          <p:nvSpPr>
            <p:cNvPr id="24" name="TextBox 23"/>
            <p:cNvSpPr txBox="1"/>
            <p:nvPr/>
          </p:nvSpPr>
          <p:spPr>
            <a:xfrm rot="5400000">
              <a:off x="119324" y="356051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Price</a:t>
              </a:r>
              <a:endParaRPr lang="en-US"/>
            </a:p>
          </p:txBody>
        </p:sp>
        <p:cxnSp>
          <p:nvCxnSpPr>
            <p:cNvPr id="26" name="Straight Arrow Connector 25"/>
            <p:cNvCxnSpPr>
              <a:stCxn id="24" idx="3"/>
            </p:cNvCxnSpPr>
            <p:nvPr/>
          </p:nvCxnSpPr>
          <p:spPr>
            <a:xfrm flipH="1">
              <a:off x="474549" y="4100408"/>
              <a:ext cx="1" cy="61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02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Paris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Aware </a:t>
            </a:r>
            <a:br>
              <a:rPr lang="en-US" sz="4000" dirty="0" smtClean="0"/>
            </a:br>
            <a:r>
              <a:rPr lang="en-US" sz="4000" dirty="0" smtClean="0"/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/>
              <a:t>Best </a:t>
            </a:r>
            <a:r>
              <a:rPr lang="en-US" dirty="0" err="1"/>
              <a:t>vm</a:t>
            </a:r>
            <a:r>
              <a:rPr lang="en-US" dirty="0"/>
              <a:t>-type depends on workload as well as </a:t>
            </a:r>
            <a:r>
              <a:rPr lang="en-US" b="1" dirty="0"/>
              <a:t>cost</a:t>
            </a:r>
            <a:r>
              <a:rPr lang="en-US" dirty="0"/>
              <a:t> &amp; </a:t>
            </a:r>
            <a:r>
              <a:rPr lang="en-US" b="1" dirty="0"/>
              <a:t>runtime</a:t>
            </a:r>
            <a:r>
              <a:rPr lang="en-US" dirty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3" y="2941039"/>
            <a:ext cx="5482014" cy="30206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64692" y="36837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Runtime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62411" y="2941039"/>
            <a:ext cx="5473708" cy="3020608"/>
            <a:chOff x="6362411" y="3202299"/>
            <a:chExt cx="5473708" cy="30206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11" y="3202299"/>
              <a:ext cx="5473708" cy="3020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9674966" y="3804647"/>
              <a:ext cx="11336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  <a:t>Job</a:t>
              </a:r>
              <a:b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  <a:t>Cost</a:t>
              </a:r>
              <a:endParaRPr lang="en-US" sz="3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25681" y="5987059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Requires accurate </a:t>
            </a:r>
            <a:r>
              <a:rPr lang="en-US" sz="3200" b="1" smtClean="0">
                <a:latin typeface="Helvetica" charset="0"/>
                <a:ea typeface="Helvetica" charset="0"/>
                <a:cs typeface="Helvetica" charset="0"/>
              </a:rPr>
              <a:t>runtime prediction</a:t>
            </a:r>
            <a:r>
              <a:rPr lang="en-US" sz="320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89884" y="3389956"/>
            <a:ext cx="369332" cy="1322647"/>
            <a:chOff x="289884" y="3389956"/>
            <a:chExt cx="369332" cy="1322647"/>
          </a:xfrm>
        </p:grpSpPr>
        <p:sp>
          <p:nvSpPr>
            <p:cNvPr id="24" name="TextBox 23"/>
            <p:cNvSpPr txBox="1"/>
            <p:nvPr/>
          </p:nvSpPr>
          <p:spPr>
            <a:xfrm rot="5400000">
              <a:off x="119324" y="356051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Price</a:t>
              </a:r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474549" y="4100408"/>
              <a:ext cx="1" cy="61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52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19" y="2276060"/>
            <a:ext cx="11353800" cy="469126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</a:t>
            </a:r>
            <a:r>
              <a:rPr lang="en-US" dirty="0" smtClean="0"/>
              <a:t> Predict the runtime of </a:t>
            </a:r>
            <a:r>
              <a:rPr lang="en-US" b="1" dirty="0" smtClean="0"/>
              <a:t>workload </a:t>
            </a:r>
            <a:r>
              <a:rPr lang="en-US" b="1" i="1" dirty="0" smtClean="0"/>
              <a:t>w</a:t>
            </a:r>
            <a:r>
              <a:rPr lang="en-US" dirty="0" smtClean="0"/>
              <a:t> on </a:t>
            </a:r>
            <a:r>
              <a:rPr lang="en-US" b="1" dirty="0" smtClean="0"/>
              <a:t>VM type </a:t>
            </a:r>
            <a:r>
              <a:rPr lang="en-US" b="1" i="1" dirty="0" smtClean="0"/>
              <a:t>v</a:t>
            </a:r>
          </a:p>
          <a:p>
            <a:pPr lvl="1"/>
            <a:r>
              <a:rPr lang="en-US" b="1" dirty="0" smtClean="0"/>
              <a:t>Challenge:</a:t>
            </a:r>
            <a:r>
              <a:rPr lang="en-US" dirty="0" smtClean="0"/>
              <a:t> How do we model workloads and VM types</a:t>
            </a:r>
          </a:p>
          <a:p>
            <a:r>
              <a:rPr lang="en-US" b="1" i="1" dirty="0" smtClean="0"/>
              <a:t>Insight: </a:t>
            </a:r>
            <a:endParaRPr lang="en-US" i="1" dirty="0" smtClean="0"/>
          </a:p>
          <a:p>
            <a:pPr lvl="1"/>
            <a:r>
              <a:rPr lang="en-US" u="sng" dirty="0" smtClean="0"/>
              <a:t>Extensive</a:t>
            </a:r>
            <a:r>
              <a:rPr lang="en-US" dirty="0" smtClean="0"/>
              <a:t> </a:t>
            </a:r>
            <a:r>
              <a:rPr lang="en-US" i="1" dirty="0" smtClean="0"/>
              <a:t>benchmarking</a:t>
            </a:r>
            <a:r>
              <a:rPr lang="en-US" dirty="0" smtClean="0"/>
              <a:t> to model </a:t>
            </a:r>
            <a:br>
              <a:rPr lang="en-US" dirty="0" smtClean="0"/>
            </a:br>
            <a:r>
              <a:rPr lang="en-US" dirty="0" smtClean="0"/>
              <a:t>relationships between VM types</a:t>
            </a:r>
          </a:p>
          <a:p>
            <a:pPr lvl="2"/>
            <a:r>
              <a:rPr lang="en-US" dirty="0" smtClean="0"/>
              <a:t>Costly but run once for all workloads</a:t>
            </a:r>
          </a:p>
          <a:p>
            <a:pPr lvl="1"/>
            <a:r>
              <a:rPr lang="en-US" u="sng" dirty="0" smtClean="0"/>
              <a:t>Lightweight</a:t>
            </a:r>
            <a:r>
              <a:rPr lang="en-US" dirty="0" smtClean="0"/>
              <a:t> workload </a:t>
            </a:r>
            <a:r>
              <a:rPr lang="en-US" i="1" dirty="0" smtClean="0"/>
              <a:t>“fingerprinting”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on a small set of test VMs</a:t>
            </a:r>
          </a:p>
          <a:p>
            <a:pPr lvl="1"/>
            <a:r>
              <a:rPr lang="en-US" dirty="0" smtClean="0"/>
              <a:t>Generalize workload performance on other</a:t>
            </a:r>
            <a:br>
              <a:rPr lang="en-US" dirty="0" smtClean="0"/>
            </a:br>
            <a:r>
              <a:rPr lang="en-US" dirty="0" smtClean="0"/>
              <a:t>VMs</a:t>
            </a:r>
          </a:p>
          <a:p>
            <a:r>
              <a:rPr lang="en-US" b="1" dirty="0" smtClean="0"/>
              <a:t>Results: </a:t>
            </a:r>
            <a:r>
              <a:rPr lang="en-US" dirty="0" smtClean="0"/>
              <a:t> Runtime prediction 17% Relative RMSE (56% Baseline)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89" name="Rounded Rectangle 88"/>
          <p:cNvSpPr/>
          <p:nvPr/>
        </p:nvSpPr>
        <p:spPr>
          <a:xfrm>
            <a:off x="7553406" y="3755476"/>
            <a:ext cx="4282713" cy="6475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0189867" y="3412514"/>
            <a:ext cx="167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Benchmarking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675990" y="3588028"/>
            <a:ext cx="2091854" cy="1779103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7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75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75000"/>
                </a:schemeClr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7802218" y="3755475"/>
            <a:ext cx="3805506" cy="523220"/>
            <a:chOff x="7295322" y="4386774"/>
            <a:chExt cx="3805506" cy="523220"/>
          </a:xfrm>
        </p:grpSpPr>
        <p:sp>
          <p:nvSpPr>
            <p:cNvPr id="80" name="Rectangle 79"/>
            <p:cNvSpPr/>
            <p:nvPr/>
          </p:nvSpPr>
          <p:spPr>
            <a:xfrm>
              <a:off x="7295322" y="4540662"/>
              <a:ext cx="834887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rgbClr val="FFFFFF"/>
                  </a:solidFill>
                </a:rPr>
                <a:t>vm1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04801" y="4540662"/>
              <a:ext cx="834887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vm2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061445" y="4540662"/>
              <a:ext cx="1039383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vm100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290764" y="438677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dirty="0" smtClean="0"/>
                <a:t>…</a:t>
              </a:r>
              <a:endParaRPr lang="en-US" sz="2800" dirty="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7951303" y="4810542"/>
            <a:ext cx="1513126" cy="35780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Workload</a:t>
            </a:r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9739742" y="46482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Fingerprinting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5" name="Straight Arrow Connector 104"/>
          <p:cNvCxnSpPr>
            <a:endCxn id="85" idx="1"/>
          </p:cNvCxnSpPr>
          <p:nvPr/>
        </p:nvCxnSpPr>
        <p:spPr>
          <a:xfrm flipV="1">
            <a:off x="9464429" y="4094029"/>
            <a:ext cx="1103912" cy="716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0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9" grpId="0" animBg="1"/>
      <p:bldP spid="91" grpId="0"/>
      <p:bldP spid="99" grpId="0" animBg="1"/>
      <p:bldP spid="93" grpId="0" animBg="1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09273"/>
            <a:ext cx="6046470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Hemingway</a:t>
            </a:r>
            <a:r>
              <a:rPr lang="en-US" sz="3600" baseline="30000" dirty="0" smtClean="0"/>
              <a:t>*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Modeling Throughput and </a:t>
            </a:r>
            <a:br>
              <a:rPr lang="en-US" sz="3600" dirty="0" smtClean="0"/>
            </a:br>
            <a:r>
              <a:rPr lang="en-US" sz="3600" dirty="0" smtClean="0"/>
              <a:t>Convergence for ML Workloads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98" y="2248151"/>
            <a:ext cx="11414760" cy="1436956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67884" y="6571622"/>
            <a:ext cx="360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Ernest paper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065" y="2092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85" y="228283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994" y="228283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8740" y="1593783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6394" y="1593783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8011" y="1593783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Zheng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0529" y="5668316"/>
            <a:ext cx="3992226" cy="707886"/>
            <a:chOff x="1178308" y="4678963"/>
            <a:chExt cx="3992226" cy="707886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12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2000" b="1" i="1" dirty="0" err="1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2000" b="1" i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57793" y="5668316"/>
            <a:ext cx="3697968" cy="707886"/>
            <a:chOff x="1597408" y="5455920"/>
            <a:chExt cx="3697968" cy="7078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8376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2000" b="1" i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050801" y="4043921"/>
            <a:ext cx="2798253" cy="1699810"/>
            <a:chOff x="6955077" y="4084113"/>
            <a:chExt cx="2798253" cy="1699810"/>
          </a:xfrm>
        </p:grpSpPr>
        <p:grpSp>
          <p:nvGrpSpPr>
            <p:cNvPr id="33" name="Group 32"/>
            <p:cNvGrpSpPr/>
            <p:nvPr/>
          </p:nvGrpSpPr>
          <p:grpSpPr>
            <a:xfrm>
              <a:off x="7051646" y="4084113"/>
              <a:ext cx="2602428" cy="1617784"/>
              <a:chOff x="1584002" y="4129873"/>
              <a:chExt cx="2327637" cy="1446962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827964" y="4129873"/>
                <a:ext cx="0" cy="144696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1584002" y="5365504"/>
                <a:ext cx="2327637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8246186" y="4119973"/>
              <a:ext cx="150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ML Metric</a:t>
              </a:r>
              <a:endPara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324408" y="4270346"/>
              <a:ext cx="2329665" cy="90135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803753" y="464356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Loss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92036" y="5414591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</a:t>
              </a:r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7356229" y="4312218"/>
              <a:ext cx="2025081" cy="1153399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1020752" y="929204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40320" y="4293652"/>
              <a:ext cx="1321360" cy="117196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820616" y="1018233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7332622" y="4293651"/>
              <a:ext cx="2321451" cy="1071241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210180">
              <a:off x="8562735" y="4673191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p=1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210180">
              <a:off x="8010255" y="5101028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p=4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6788" y="3979149"/>
            <a:ext cx="2789832" cy="1726337"/>
            <a:chOff x="1352259" y="4019341"/>
            <a:chExt cx="2789832" cy="1726337"/>
          </a:xfrm>
        </p:grpSpPr>
        <p:grpSp>
          <p:nvGrpSpPr>
            <p:cNvPr id="48" name="Group 47"/>
            <p:cNvGrpSpPr/>
            <p:nvPr/>
          </p:nvGrpSpPr>
          <p:grpSpPr>
            <a:xfrm>
              <a:off x="1352259" y="4019341"/>
              <a:ext cx="2789832" cy="1617784"/>
              <a:chOff x="1352259" y="4019341"/>
              <a:chExt cx="2789832" cy="161778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40614" y="4019341"/>
                <a:ext cx="2602428" cy="1617784"/>
                <a:chOff x="1584002" y="4129873"/>
                <a:chExt cx="2327637" cy="1446962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827964" y="4129873"/>
                  <a:ext cx="0" cy="1446962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1584002" y="5365504"/>
                  <a:ext cx="232763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 30"/>
              <p:cNvSpPr/>
              <p:nvPr/>
            </p:nvSpPr>
            <p:spPr>
              <a:xfrm>
                <a:off x="1713377" y="4109505"/>
                <a:ext cx="2090057" cy="1155560"/>
              </a:xfrm>
              <a:custGeom>
                <a:avLst/>
                <a:gdLst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0057" h="1155560">
                    <a:moveTo>
                      <a:pt x="0" y="1155560"/>
                    </a:moveTo>
                    <a:cubicBezTo>
                      <a:pt x="609600" y="649793"/>
                      <a:pt x="1219201" y="174172"/>
                      <a:pt x="2090057" y="0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913596" y="4933733"/>
                <a:ext cx="2228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>
                    <a:solidFill>
                      <a:schemeClr val="accent5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Systems Metric</a:t>
                </a:r>
                <a:endParaRPr lang="en-US" sz="2400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925155" y="4568456"/>
                <a:ext cx="1223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Iter</a:t>
                </a:r>
                <a:r>
                  <a:rPr lang="en-US" dirty="0" smtClean="0"/>
                  <a:t>. / Sec.</a:t>
                </a:r>
                <a:endParaRPr lang="en-US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358295" y="537634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Cores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34916" y="4042701"/>
            <a:ext cx="3435356" cy="1750041"/>
            <a:chOff x="8384676" y="3881933"/>
            <a:chExt cx="3435356" cy="1750041"/>
          </a:xfrm>
        </p:grpSpPr>
        <p:sp>
          <p:nvSpPr>
            <p:cNvPr id="52" name="TextBox 51"/>
            <p:cNvSpPr txBox="1"/>
            <p:nvPr/>
          </p:nvSpPr>
          <p:spPr>
            <a:xfrm>
              <a:off x="8384676" y="3881933"/>
              <a:ext cx="3435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sz="2400" b="1" i="1" dirty="0" smtClean="0">
                  <a:solidFill>
                    <a:schemeClr val="accent5"/>
                  </a:solidFill>
                  <a:latin typeface="Times" charset="0"/>
                  <a:ea typeface="Times" charset="0"/>
                  <a:cs typeface="Times" charset="0"/>
                </a:rPr>
                <a:t>I</a:t>
              </a:r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from data on many systems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4676" y="4800977"/>
              <a:ext cx="3435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sz="2400" b="1" i="1" dirty="0" smtClean="0">
                  <a:solidFill>
                    <a:schemeClr val="accent2"/>
                  </a:solidFill>
                  <a:latin typeface="Times" charset="0"/>
                  <a:ea typeface="Times" charset="0"/>
                  <a:cs typeface="Times" charset="0"/>
                </a:rPr>
                <a:t>L</a:t>
              </a:r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from data for our problem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3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16993</TotalTime>
  <Words>2017</Words>
  <Application>Microsoft Macintosh PowerPoint</Application>
  <PresentationFormat>Widescreen</PresentationFormat>
  <Paragraphs>750</Paragraphs>
  <Slides>53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3" baseType="lpstr">
      <vt:lpstr>Avenir Book</vt:lpstr>
      <vt:lpstr>Beirut</vt:lpstr>
      <vt:lpstr>Calibri</vt:lpstr>
      <vt:lpstr>Consolas</vt:lpstr>
      <vt:lpstr>Corbel</vt:lpstr>
      <vt:lpstr>Gill Sans</vt:lpstr>
      <vt:lpstr>Gill Sans Light</vt:lpstr>
      <vt:lpstr>Helvetica</vt:lpstr>
      <vt:lpstr>Helvetica Light</vt:lpstr>
      <vt:lpstr>Helvetica Neue</vt:lpstr>
      <vt:lpstr>Helvetica Neue Condensed Black</vt:lpstr>
      <vt:lpstr>Helvetica Neue Light</vt:lpstr>
      <vt:lpstr>Lucida Console</vt:lpstr>
      <vt:lpstr>ＭＳ Ｐゴシック</vt:lpstr>
      <vt:lpstr>Source Sans Pro Light</vt:lpstr>
      <vt:lpstr>Tahoma</vt:lpstr>
      <vt:lpstr>Times</vt:lpstr>
      <vt:lpstr>Wingdings</vt:lpstr>
      <vt:lpstr>Arial</vt:lpstr>
      <vt:lpstr>1_Office Theme</vt:lpstr>
      <vt:lpstr>PowerPoint Presentation</vt:lpstr>
      <vt:lpstr>PowerPoint Presentation</vt:lpstr>
      <vt:lpstr>PowerPoint Presentation</vt:lpstr>
      <vt:lpstr>Paris Performance Aware  Runtime Inference System</vt:lpstr>
      <vt:lpstr>Paris Performance Aware  Runtime Inference System</vt:lpstr>
      <vt:lpstr>Paris Performance Aware  Runtime Inference System</vt:lpstr>
      <vt:lpstr>Paris Performance Aware  Runtime Inference System</vt:lpstr>
      <vt:lpstr>Paris Performance Aware  Runtime Inference System</vt:lpstr>
      <vt:lpstr>Hemingway* Modeling Throughput and  Convergence for ML Workloads</vt:lpstr>
      <vt:lpstr>Hemingway* Modeling Throughput and  Convergence for ML Workloads</vt:lpstr>
      <vt:lpstr>Deep Code Completion Neural architectures for reasoning about programs</vt:lpstr>
      <vt:lpstr>Deep Code Completion Neural architectures for reasoning about programs</vt:lpstr>
      <vt:lpstr>Deep Code Completion Neural architectures for reasoning about programs</vt:lpstr>
      <vt:lpstr>PowerPoint Presentation</vt:lpstr>
      <vt:lpstr>PowerPoint Presentation</vt:lpstr>
      <vt:lpstr>PowerPoint Presentation</vt:lpstr>
      <vt:lpstr>PowerPoint Presentation</vt:lpstr>
      <vt:lpstr>Distributed Analytics Spark.mllib</vt:lpstr>
      <vt:lpstr>Example: Logistic Regression</vt:lpstr>
      <vt:lpstr>Example: Logistic Regression</vt:lpstr>
      <vt:lpstr>Logistic Regression Performance</vt:lpstr>
      <vt:lpstr>PowerPoint Presentation</vt:lpstr>
      <vt:lpstr>A Framework for Machine Learning Pipelines</vt:lpstr>
      <vt:lpstr>PowerPoint Presentation</vt:lpstr>
      <vt:lpstr>A Distributed  Graph Analytics Engine</vt:lpstr>
      <vt:lpstr>PowerPoint Presentation</vt:lpstr>
      <vt:lpstr>Concurrency Control for Machine Learning</vt:lpstr>
      <vt:lpstr>PowerPoint Presentation</vt:lpstr>
      <vt:lpstr>A Framework for Distributed Optimization</vt:lpstr>
      <vt:lpstr>PowerPoint Presentation</vt:lpstr>
      <vt:lpstr>A Scalable Multivariate  Time Series Analysis Engine</vt:lpstr>
      <vt:lpstr>A Scalable Multivariate  Time Series Analysis Engine</vt:lpstr>
      <vt:lpstr>A Scalable Multivariate  Time Series Analysis Engine</vt:lpstr>
      <vt:lpstr>PowerPoint Presentation</vt:lpstr>
      <vt:lpstr>PowerPoint Presentation</vt:lpstr>
      <vt:lpstr>PowerPoint Presentation</vt:lpstr>
      <vt:lpstr>why is                        challenging?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336</cp:revision>
  <cp:lastPrinted>2016-09-15T22:35:52Z</cp:lastPrinted>
  <dcterms:created xsi:type="dcterms:W3CDTF">2016-06-11T00:34:45Z</dcterms:created>
  <dcterms:modified xsi:type="dcterms:W3CDTF">2016-11-04T06:13:06Z</dcterms:modified>
</cp:coreProperties>
</file>